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9" r:id="rId10"/>
    <p:sldId id="270" r:id="rId11"/>
    <p:sldId id="272" r:id="rId12"/>
    <p:sldId id="271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AC8E2-1213-429F-A2CB-EE66A536BDB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B0D1E2-1588-469C-A763-1BCFCEF3C21E}">
      <dgm:prSet/>
      <dgm:spPr/>
      <dgm:t>
        <a:bodyPr/>
        <a:lstStyle/>
        <a:p>
          <a:r>
            <a:rPr lang="en-US" b="0" i="0" dirty="0"/>
            <a:t>Correctly name familiar colors</a:t>
          </a:r>
          <a:endParaRPr lang="en-US" dirty="0"/>
        </a:p>
      </dgm:t>
    </dgm:pt>
    <dgm:pt modelId="{BD9EF263-3131-4E27-BACA-09608344AB0A}" type="parTrans" cxnId="{E404576B-1F68-4757-9EAF-671BC91B02AE}">
      <dgm:prSet/>
      <dgm:spPr/>
      <dgm:t>
        <a:bodyPr/>
        <a:lstStyle/>
        <a:p>
          <a:endParaRPr lang="en-US"/>
        </a:p>
      </dgm:t>
    </dgm:pt>
    <dgm:pt modelId="{C0175216-97EE-40BE-90F5-24C9CAF663A1}" type="sibTrans" cxnId="{E404576B-1F68-4757-9EAF-671BC91B02AE}">
      <dgm:prSet/>
      <dgm:spPr/>
      <dgm:t>
        <a:bodyPr/>
        <a:lstStyle/>
        <a:p>
          <a:endParaRPr lang="en-US"/>
        </a:p>
      </dgm:t>
    </dgm:pt>
    <dgm:pt modelId="{4C3B2096-C67D-42CF-A9BE-E82E4E0D0A76}">
      <dgm:prSet/>
      <dgm:spPr/>
      <dgm:t>
        <a:bodyPr/>
        <a:lstStyle/>
        <a:p>
          <a:r>
            <a:rPr lang="en-US" b="0" i="0" dirty="0"/>
            <a:t>Understand the idea of same and different, start comparing sizes</a:t>
          </a:r>
          <a:endParaRPr lang="en-US" dirty="0"/>
        </a:p>
      </dgm:t>
    </dgm:pt>
    <dgm:pt modelId="{59D00B09-A995-4739-9BB2-273F91C70A74}" type="parTrans" cxnId="{F6C98D08-F630-4C04-A2E5-B32DDB98F325}">
      <dgm:prSet/>
      <dgm:spPr/>
      <dgm:t>
        <a:bodyPr/>
        <a:lstStyle/>
        <a:p>
          <a:endParaRPr lang="en-US"/>
        </a:p>
      </dgm:t>
    </dgm:pt>
    <dgm:pt modelId="{A72ADDF4-CCFC-4847-8CD8-C6B3FD8439E7}" type="sibTrans" cxnId="{F6C98D08-F630-4C04-A2E5-B32DDB98F325}">
      <dgm:prSet/>
      <dgm:spPr/>
      <dgm:t>
        <a:bodyPr/>
        <a:lstStyle/>
        <a:p>
          <a:endParaRPr lang="en-US"/>
        </a:p>
      </dgm:t>
    </dgm:pt>
    <dgm:pt modelId="{A3BAA187-0980-48F7-B19C-B1C373F969E2}">
      <dgm:prSet/>
      <dgm:spPr/>
      <dgm:t>
        <a:bodyPr/>
        <a:lstStyle/>
        <a:p>
          <a:r>
            <a:rPr lang="en-US" b="0" i="0" dirty="0"/>
            <a:t>Pretend play &amp;  creativity encouraged</a:t>
          </a:r>
          <a:endParaRPr lang="en-US" dirty="0"/>
        </a:p>
      </dgm:t>
    </dgm:pt>
    <dgm:pt modelId="{10135973-F39C-4DDC-8C8F-88E724766A52}" type="parTrans" cxnId="{6AEC6889-5B0A-46BF-B9D1-B9C3C32F1692}">
      <dgm:prSet/>
      <dgm:spPr/>
      <dgm:t>
        <a:bodyPr/>
        <a:lstStyle/>
        <a:p>
          <a:endParaRPr lang="en-US"/>
        </a:p>
      </dgm:t>
    </dgm:pt>
    <dgm:pt modelId="{EB90784A-D4BD-41A1-8A59-91706E65A4D7}" type="sibTrans" cxnId="{6AEC6889-5B0A-46BF-B9D1-B9C3C32F1692}">
      <dgm:prSet/>
      <dgm:spPr/>
      <dgm:t>
        <a:bodyPr/>
        <a:lstStyle/>
        <a:p>
          <a:endParaRPr lang="en-US"/>
        </a:p>
      </dgm:t>
    </dgm:pt>
    <dgm:pt modelId="{3B4DDCAC-80EC-4585-984C-F23F755D84BB}">
      <dgm:prSet/>
      <dgm:spPr/>
      <dgm:t>
        <a:bodyPr/>
        <a:lstStyle/>
        <a:p>
          <a:r>
            <a:rPr lang="en-US" b="0" i="0" dirty="0"/>
            <a:t>Follow three-part commands</a:t>
          </a:r>
          <a:endParaRPr lang="en-US" dirty="0"/>
        </a:p>
      </dgm:t>
    </dgm:pt>
    <dgm:pt modelId="{85ABB6E4-2C1E-48C6-A548-A862A86AAB6A}" type="parTrans" cxnId="{6043681E-9E41-46EC-AE25-2383CC333001}">
      <dgm:prSet/>
      <dgm:spPr/>
      <dgm:t>
        <a:bodyPr/>
        <a:lstStyle/>
        <a:p>
          <a:endParaRPr lang="en-US"/>
        </a:p>
      </dgm:t>
    </dgm:pt>
    <dgm:pt modelId="{C257E3A7-0A05-4485-9A73-B86E3649E9FE}" type="sibTrans" cxnId="{6043681E-9E41-46EC-AE25-2383CC333001}">
      <dgm:prSet/>
      <dgm:spPr/>
      <dgm:t>
        <a:bodyPr/>
        <a:lstStyle/>
        <a:p>
          <a:endParaRPr lang="en-US"/>
        </a:p>
      </dgm:t>
    </dgm:pt>
    <dgm:pt modelId="{FEF088E9-56A9-445C-A0F7-7F9AD7B95330}" type="pres">
      <dgm:prSet presAssocID="{A81AC8E2-1213-429F-A2CB-EE66A536BDBE}" presName="compositeShape" presStyleCnt="0">
        <dgm:presLayoutVars>
          <dgm:dir/>
          <dgm:resizeHandles/>
        </dgm:presLayoutVars>
      </dgm:prSet>
      <dgm:spPr/>
    </dgm:pt>
    <dgm:pt modelId="{1BA2A818-495F-47B4-AC46-D7CE9D7663AE}" type="pres">
      <dgm:prSet presAssocID="{A81AC8E2-1213-429F-A2CB-EE66A536BDBE}" presName="pyramid" presStyleLbl="node1" presStyleIdx="0" presStyleCnt="1" custLinFactNeighborX="-20348" custLinFactNeighborY="-3619"/>
      <dgm:spPr/>
    </dgm:pt>
    <dgm:pt modelId="{A2732D14-17A2-4FFD-AD4D-05AF364610FC}" type="pres">
      <dgm:prSet presAssocID="{A81AC8E2-1213-429F-A2CB-EE66A536BDBE}" presName="theList" presStyleCnt="0"/>
      <dgm:spPr/>
    </dgm:pt>
    <dgm:pt modelId="{6476C8C1-54CA-448A-AB49-816E530552EF}" type="pres">
      <dgm:prSet presAssocID="{81B0D1E2-1588-469C-A763-1BCFCEF3C21E}" presName="aNode" presStyleLbl="fgAcc1" presStyleIdx="0" presStyleCnt="4" custLinFactY="14352" custLinFactNeighborX="-18720" custLinFactNeighborY="100000">
        <dgm:presLayoutVars>
          <dgm:bulletEnabled val="1"/>
        </dgm:presLayoutVars>
      </dgm:prSet>
      <dgm:spPr/>
    </dgm:pt>
    <dgm:pt modelId="{71C848BF-E48B-44A2-BD53-B41F2CD29AFC}" type="pres">
      <dgm:prSet presAssocID="{81B0D1E2-1588-469C-A763-1BCFCEF3C21E}" presName="aSpace" presStyleCnt="0"/>
      <dgm:spPr/>
    </dgm:pt>
    <dgm:pt modelId="{58108FAE-3C89-4719-AC77-B28BDC341FBC}" type="pres">
      <dgm:prSet presAssocID="{4C3B2096-C67D-42CF-A9BE-E82E4E0D0A76}" presName="aNode" presStyleLbl="fgAcc1" presStyleIdx="1" presStyleCnt="4" custLinFactY="29314" custLinFactNeighborX="-19054" custLinFactNeighborY="100000">
        <dgm:presLayoutVars>
          <dgm:bulletEnabled val="1"/>
        </dgm:presLayoutVars>
      </dgm:prSet>
      <dgm:spPr/>
    </dgm:pt>
    <dgm:pt modelId="{42D59DEA-0BB2-4D69-803C-688A2375DE2D}" type="pres">
      <dgm:prSet presAssocID="{4C3B2096-C67D-42CF-A9BE-E82E4E0D0A76}" presName="aSpace" presStyleCnt="0"/>
      <dgm:spPr/>
    </dgm:pt>
    <dgm:pt modelId="{41F6AB57-049B-4678-8839-66053BD98F45}" type="pres">
      <dgm:prSet presAssocID="{A3BAA187-0980-48F7-B19C-B1C373F969E2}" presName="aNode" presStyleLbl="fgAcc1" presStyleIdx="2" presStyleCnt="4" custLinFactY="29314" custLinFactNeighborX="-19054" custLinFactNeighborY="100000">
        <dgm:presLayoutVars>
          <dgm:bulletEnabled val="1"/>
        </dgm:presLayoutVars>
      </dgm:prSet>
      <dgm:spPr/>
    </dgm:pt>
    <dgm:pt modelId="{E196DC9E-13C5-4635-B503-25BD1228E80F}" type="pres">
      <dgm:prSet presAssocID="{A3BAA187-0980-48F7-B19C-B1C373F969E2}" presName="aSpace" presStyleCnt="0"/>
      <dgm:spPr/>
    </dgm:pt>
    <dgm:pt modelId="{8992D86F-CA69-48A5-BA71-AF74C5B4B65D}" type="pres">
      <dgm:prSet presAssocID="{3B4DDCAC-80EC-4585-984C-F23F755D84BB}" presName="aNode" presStyleLbl="fgAcc1" presStyleIdx="3" presStyleCnt="4" custLinFactY="29314" custLinFactNeighborX="-19054" custLinFactNeighborY="100000">
        <dgm:presLayoutVars>
          <dgm:bulletEnabled val="1"/>
        </dgm:presLayoutVars>
      </dgm:prSet>
      <dgm:spPr/>
    </dgm:pt>
    <dgm:pt modelId="{7BF6AD84-5958-4B7B-BB69-15928534C1E9}" type="pres">
      <dgm:prSet presAssocID="{3B4DDCAC-80EC-4585-984C-F23F755D84BB}" presName="aSpace" presStyleCnt="0"/>
      <dgm:spPr/>
    </dgm:pt>
  </dgm:ptLst>
  <dgm:cxnLst>
    <dgm:cxn modelId="{F6C98D08-F630-4C04-A2E5-B32DDB98F325}" srcId="{A81AC8E2-1213-429F-A2CB-EE66A536BDBE}" destId="{4C3B2096-C67D-42CF-A9BE-E82E4E0D0A76}" srcOrd="1" destOrd="0" parTransId="{59D00B09-A995-4739-9BB2-273F91C70A74}" sibTransId="{A72ADDF4-CCFC-4847-8CD8-C6B3FD8439E7}"/>
    <dgm:cxn modelId="{91FAD31A-DBB2-4FCB-AA9C-1621F55A8129}" type="presOf" srcId="{81B0D1E2-1588-469C-A763-1BCFCEF3C21E}" destId="{6476C8C1-54CA-448A-AB49-816E530552EF}" srcOrd="0" destOrd="0" presId="urn:microsoft.com/office/officeart/2005/8/layout/pyramid2"/>
    <dgm:cxn modelId="{6043681E-9E41-46EC-AE25-2383CC333001}" srcId="{A81AC8E2-1213-429F-A2CB-EE66A536BDBE}" destId="{3B4DDCAC-80EC-4585-984C-F23F755D84BB}" srcOrd="3" destOrd="0" parTransId="{85ABB6E4-2C1E-48C6-A548-A862A86AAB6A}" sibTransId="{C257E3A7-0A05-4485-9A73-B86E3649E9FE}"/>
    <dgm:cxn modelId="{6E77F727-62C7-4241-B15D-30553BD60E04}" type="presOf" srcId="{A81AC8E2-1213-429F-A2CB-EE66A536BDBE}" destId="{FEF088E9-56A9-445C-A0F7-7F9AD7B95330}" srcOrd="0" destOrd="0" presId="urn:microsoft.com/office/officeart/2005/8/layout/pyramid2"/>
    <dgm:cxn modelId="{C8859F64-62E2-440C-B605-AD5A42076C4F}" type="presOf" srcId="{4C3B2096-C67D-42CF-A9BE-E82E4E0D0A76}" destId="{58108FAE-3C89-4719-AC77-B28BDC341FBC}" srcOrd="0" destOrd="0" presId="urn:microsoft.com/office/officeart/2005/8/layout/pyramid2"/>
    <dgm:cxn modelId="{33C33166-9F71-421D-A67B-F6EFCE9D2458}" type="presOf" srcId="{A3BAA187-0980-48F7-B19C-B1C373F969E2}" destId="{41F6AB57-049B-4678-8839-66053BD98F45}" srcOrd="0" destOrd="0" presId="urn:microsoft.com/office/officeart/2005/8/layout/pyramid2"/>
    <dgm:cxn modelId="{E404576B-1F68-4757-9EAF-671BC91B02AE}" srcId="{A81AC8E2-1213-429F-A2CB-EE66A536BDBE}" destId="{81B0D1E2-1588-469C-A763-1BCFCEF3C21E}" srcOrd="0" destOrd="0" parTransId="{BD9EF263-3131-4E27-BACA-09608344AB0A}" sibTransId="{C0175216-97EE-40BE-90F5-24C9CAF663A1}"/>
    <dgm:cxn modelId="{6AEC6889-5B0A-46BF-B9D1-B9C3C32F1692}" srcId="{A81AC8E2-1213-429F-A2CB-EE66A536BDBE}" destId="{A3BAA187-0980-48F7-B19C-B1C373F969E2}" srcOrd="2" destOrd="0" parTransId="{10135973-F39C-4DDC-8C8F-88E724766A52}" sibTransId="{EB90784A-D4BD-41A1-8A59-91706E65A4D7}"/>
    <dgm:cxn modelId="{BDB1FF92-94F9-4BDC-82E4-0BE01FA9CD07}" type="presOf" srcId="{3B4DDCAC-80EC-4585-984C-F23F755D84BB}" destId="{8992D86F-CA69-48A5-BA71-AF74C5B4B65D}" srcOrd="0" destOrd="0" presId="urn:microsoft.com/office/officeart/2005/8/layout/pyramid2"/>
    <dgm:cxn modelId="{58AEEFAA-9FEA-4CAA-BE7D-DEAF7B7C0D0E}" type="presParOf" srcId="{FEF088E9-56A9-445C-A0F7-7F9AD7B95330}" destId="{1BA2A818-495F-47B4-AC46-D7CE9D7663AE}" srcOrd="0" destOrd="0" presId="urn:microsoft.com/office/officeart/2005/8/layout/pyramid2"/>
    <dgm:cxn modelId="{3D02935D-9E77-4D2A-9498-8F06DCBEB394}" type="presParOf" srcId="{FEF088E9-56A9-445C-A0F7-7F9AD7B95330}" destId="{A2732D14-17A2-4FFD-AD4D-05AF364610FC}" srcOrd="1" destOrd="0" presId="urn:microsoft.com/office/officeart/2005/8/layout/pyramid2"/>
    <dgm:cxn modelId="{B4747356-C6F9-4249-8EB9-36991FE3AC3D}" type="presParOf" srcId="{A2732D14-17A2-4FFD-AD4D-05AF364610FC}" destId="{6476C8C1-54CA-448A-AB49-816E530552EF}" srcOrd="0" destOrd="0" presId="urn:microsoft.com/office/officeart/2005/8/layout/pyramid2"/>
    <dgm:cxn modelId="{0F79C860-471F-471A-9437-F3648D5F13ED}" type="presParOf" srcId="{A2732D14-17A2-4FFD-AD4D-05AF364610FC}" destId="{71C848BF-E48B-44A2-BD53-B41F2CD29AFC}" srcOrd="1" destOrd="0" presId="urn:microsoft.com/office/officeart/2005/8/layout/pyramid2"/>
    <dgm:cxn modelId="{DCCB3369-8CD5-4CFC-B6E6-F696C0462E84}" type="presParOf" srcId="{A2732D14-17A2-4FFD-AD4D-05AF364610FC}" destId="{58108FAE-3C89-4719-AC77-B28BDC341FBC}" srcOrd="2" destOrd="0" presId="urn:microsoft.com/office/officeart/2005/8/layout/pyramid2"/>
    <dgm:cxn modelId="{45D255C0-5F41-4AC2-B103-65CB2F01D65E}" type="presParOf" srcId="{A2732D14-17A2-4FFD-AD4D-05AF364610FC}" destId="{42D59DEA-0BB2-4D69-803C-688A2375DE2D}" srcOrd="3" destOrd="0" presId="urn:microsoft.com/office/officeart/2005/8/layout/pyramid2"/>
    <dgm:cxn modelId="{37420010-C19A-4EF2-A751-1E0B2B9B8D4A}" type="presParOf" srcId="{A2732D14-17A2-4FFD-AD4D-05AF364610FC}" destId="{41F6AB57-049B-4678-8839-66053BD98F45}" srcOrd="4" destOrd="0" presId="urn:microsoft.com/office/officeart/2005/8/layout/pyramid2"/>
    <dgm:cxn modelId="{28B65231-A1D7-4876-9A47-716689C12EB8}" type="presParOf" srcId="{A2732D14-17A2-4FFD-AD4D-05AF364610FC}" destId="{E196DC9E-13C5-4635-B503-25BD1228E80F}" srcOrd="5" destOrd="0" presId="urn:microsoft.com/office/officeart/2005/8/layout/pyramid2"/>
    <dgm:cxn modelId="{20A76DF4-B1EB-4389-9FCF-83D7B65FC15F}" type="presParOf" srcId="{A2732D14-17A2-4FFD-AD4D-05AF364610FC}" destId="{8992D86F-CA69-48A5-BA71-AF74C5B4B65D}" srcOrd="6" destOrd="0" presId="urn:microsoft.com/office/officeart/2005/8/layout/pyramid2"/>
    <dgm:cxn modelId="{3718A32C-74AC-4738-9EB0-B32D2690CD16}" type="presParOf" srcId="{A2732D14-17A2-4FFD-AD4D-05AF364610FC}" destId="{7BF6AD84-5958-4B7B-BB69-15928534C1E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2A818-495F-47B4-AC46-D7CE9D7663AE}">
      <dsp:nvSpPr>
        <dsp:cNvPr id="0" name=""/>
        <dsp:cNvSpPr/>
      </dsp:nvSpPr>
      <dsp:spPr>
        <a:xfrm>
          <a:off x="0" y="0"/>
          <a:ext cx="3693319" cy="369331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6C8C1-54CA-448A-AB49-816E530552EF}">
      <dsp:nvSpPr>
        <dsp:cNvPr id="0" name=""/>
        <dsp:cNvSpPr/>
      </dsp:nvSpPr>
      <dsp:spPr>
        <a:xfrm>
          <a:off x="1772958" y="545957"/>
          <a:ext cx="2400657" cy="6564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Correctly name familiar colors</a:t>
          </a:r>
          <a:endParaRPr lang="en-US" sz="1300" kern="1200" dirty="0"/>
        </a:p>
      </dsp:txBody>
      <dsp:txXfrm>
        <a:off x="1805002" y="578001"/>
        <a:ext cx="2336569" cy="592341"/>
      </dsp:txXfrm>
    </dsp:sp>
    <dsp:sp modelId="{58108FAE-3C89-4719-AC77-B28BDC341FBC}">
      <dsp:nvSpPr>
        <dsp:cNvPr id="0" name=""/>
        <dsp:cNvSpPr/>
      </dsp:nvSpPr>
      <dsp:spPr>
        <a:xfrm>
          <a:off x="1764939" y="1382655"/>
          <a:ext cx="2400657" cy="6564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Understand the idea of same and different, start comparing sizes</a:t>
          </a:r>
          <a:endParaRPr lang="en-US" sz="1300" kern="1200" dirty="0"/>
        </a:p>
      </dsp:txBody>
      <dsp:txXfrm>
        <a:off x="1796983" y="1414699"/>
        <a:ext cx="2336569" cy="592341"/>
      </dsp:txXfrm>
    </dsp:sp>
    <dsp:sp modelId="{41F6AB57-049B-4678-8839-66053BD98F45}">
      <dsp:nvSpPr>
        <dsp:cNvPr id="0" name=""/>
        <dsp:cNvSpPr/>
      </dsp:nvSpPr>
      <dsp:spPr>
        <a:xfrm>
          <a:off x="1764939" y="2121139"/>
          <a:ext cx="2400657" cy="6564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Pretend play &amp;  creativity encouraged</a:t>
          </a:r>
          <a:endParaRPr lang="en-US" sz="1300" kern="1200" dirty="0"/>
        </a:p>
      </dsp:txBody>
      <dsp:txXfrm>
        <a:off x="1796983" y="2153183"/>
        <a:ext cx="2336569" cy="592341"/>
      </dsp:txXfrm>
    </dsp:sp>
    <dsp:sp modelId="{8992D86F-CA69-48A5-BA71-AF74C5B4B65D}">
      <dsp:nvSpPr>
        <dsp:cNvPr id="0" name=""/>
        <dsp:cNvSpPr/>
      </dsp:nvSpPr>
      <dsp:spPr>
        <a:xfrm>
          <a:off x="1764939" y="2859622"/>
          <a:ext cx="2400657" cy="6564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Follow three-part commands</a:t>
          </a:r>
          <a:endParaRPr lang="en-US" sz="1300" kern="1200" dirty="0"/>
        </a:p>
      </dsp:txBody>
      <dsp:txXfrm>
        <a:off x="1796983" y="2891666"/>
        <a:ext cx="2336569" cy="592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4D9C-1027-49CB-B5EB-D2C2A0DEF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3009D-DA65-47B7-95A6-31EF8A478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9A456-7406-4866-94AE-911CE391A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6DE8-E9AC-4837-8C3E-0EBED06ACC5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ECD2-EFB8-4072-A0C9-4C1258FD2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D2A48-9C6C-4E54-9194-8D2DB071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E902-C60D-4EAA-82D1-BDDCC19B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1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9B30-34C7-43F1-9A14-2A67C4EE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5F688-CF94-4CF5-93DD-3B3623616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F9431-BD5B-42C1-9CC8-FB4CA41EB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6DE8-E9AC-4837-8C3E-0EBED06ACC5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8DCC9-0751-4555-8CFF-1B8B16F1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34D24-BD13-4D4F-A10F-B183302A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E902-C60D-4EAA-82D1-BDDCC19B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6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EF92ED-3548-4AD0-B4D7-8A16D3A8B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E6DAC-47BA-4171-A84D-3AF8168B6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8F397-2F9A-4F64-B4DF-5138AD46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6DE8-E9AC-4837-8C3E-0EBED06ACC5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BA9D3-9DEF-4044-9442-089DE193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22B6-A67D-46B4-9D6B-EEEC2D45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E902-C60D-4EAA-82D1-BDDCC19B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7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6C31-6806-4E0D-9762-66793A70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09A46-B203-48EE-8030-B62946A9E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7424A-8157-41FB-8CF6-776E0309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6DE8-E9AC-4837-8C3E-0EBED06ACC5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B7B73-2680-4476-9504-818D6312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C3A4-1F7C-4084-AF0B-DF5AFB60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E902-C60D-4EAA-82D1-BDDCC19B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8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D5B92-FD12-490A-907E-E80436DD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FEB71-2CA0-4598-A57C-9493D7EE2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F214-51DF-4F4F-8E62-9EB14A45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6DE8-E9AC-4837-8C3E-0EBED06ACC5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CAA2E-9925-4066-AC58-162A4B74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7EF22-306B-49D4-8AF9-4CB2FDC3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E902-C60D-4EAA-82D1-BDDCC19B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7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3FF3-A2D3-4477-8907-627E8430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046C7-ECE3-431E-8D62-F7D59562F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E0F61-CF41-4EAE-83C5-73D7E1E27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98325-DCEC-448C-AE27-62A9A001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6DE8-E9AC-4837-8C3E-0EBED06ACC5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9F8CD-0A23-414C-8E40-5E156FA6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E6EF5-EA69-4D76-9151-6B1F2759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E902-C60D-4EAA-82D1-BDDCC19B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C4AE-AC3F-431B-8F78-97958087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412D6-9027-46EB-BB42-30B79EA7D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D3ADD-0C5E-4A94-92C4-E09529C26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50C06-4FEE-4B2E-8415-5CFC440E9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DD605-200E-459F-8B7E-EEF874D67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E96B6-9476-4198-A2A6-B05E7EC1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6DE8-E9AC-4837-8C3E-0EBED06ACC5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2B7197-23D5-47BA-B613-36A34557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D44EE-11BB-4B66-92F4-EC7769F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E902-C60D-4EAA-82D1-BDDCC19B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1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0DB9-5DE5-452D-95E2-B71035E6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350CA-96F9-4679-B2C9-28E19A5B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6DE8-E9AC-4837-8C3E-0EBED06ACC5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ECAAA-A2FB-4FB7-B79F-23F94B4E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A3704-6E61-4782-AEBE-29373B8D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E902-C60D-4EAA-82D1-BDDCC19B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87553-D1C1-49BC-B717-407CCD58C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6DE8-E9AC-4837-8C3E-0EBED06ACC5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59E21-1006-43E6-B602-D325DC0D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78AD9-CAF2-47CB-8A43-B4A6FB7D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E902-C60D-4EAA-82D1-BDDCC19B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1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CE7E9-70C3-4BA1-84F9-189A1F25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33FB4-E8E2-4413-AB30-0C07DF9F9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CF065-BC7A-4C96-8A83-F692369A0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38C9A-525A-4D8E-AE82-1BD02995C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6DE8-E9AC-4837-8C3E-0EBED06ACC5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49511-A7D2-4CF5-9588-3EF19D468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159EB-22EA-484E-BB26-B686A392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E902-C60D-4EAA-82D1-BDDCC19B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7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F65A9-0686-420B-9D1F-473B8881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3E571-C682-470B-99C1-B608A578E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B1895-1BF0-4268-9747-C7F3E84E3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A3778-AAD5-4899-ACC3-B380B88C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6DE8-E9AC-4837-8C3E-0EBED06ACC5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33A75-482A-4D23-BFD8-B0F2FB83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152CC-3E59-4876-8D58-73644914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E902-C60D-4EAA-82D1-BDDCC19B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02513-6BFA-482D-A1EF-40B1DFF5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D6DC-CA3E-45EE-8C24-A98BE3977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053A0-AFA8-4EB6-9054-9B8450F81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96DE8-E9AC-4837-8C3E-0EBED06ACC5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F0BA3-CDFF-4AEE-A55A-A3F7E1449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DCC0D-89AB-4D70-9AFA-A481C186F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2E902-C60D-4EAA-82D1-BDDCC19B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8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sixthward.us/2018/06/capitolfax-does-illinois-really-have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canhasautism.blogspot.com/2012/01/abcs-of-special-needs-community.html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://elcientoporuno.blogspot.com/2013/04/prioridades-en-el-canto-liturgico.html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solvibrations.com/5-tips-to-encourage-kindness-in-the-workplace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glish4childrentoday.blogspot.com/2011/06/free-songs-to-be-downloaded.html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C78D1B6-4BE9-2022-F5B7-DC3731087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70" y="786696"/>
            <a:ext cx="5763260" cy="52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76B9-A60C-4DE6-B920-3EBC5EC0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30870" y="2530871"/>
            <a:ext cx="6858003" cy="1796259"/>
          </a:xfrm>
          <a:solidFill>
            <a:schemeClr val="accent5">
              <a:lumMod val="50000"/>
            </a:schemeClr>
          </a:solidFill>
        </p:spPr>
        <p:txBody>
          <a:bodyPr vert="vert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4th Grade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31E0D-ABD5-4959-A3AC-FA9360F04A9B}"/>
              </a:ext>
            </a:extLst>
          </p:cNvPr>
          <p:cNvSpPr txBox="1"/>
          <p:nvPr/>
        </p:nvSpPr>
        <p:spPr>
          <a:xfrm>
            <a:off x="3522819" y="923462"/>
            <a:ext cx="453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Teacher:</a:t>
            </a:r>
          </a:p>
          <a:p>
            <a:r>
              <a:rPr lang="en-US" dirty="0"/>
              <a:t>Mrs. Tara Patterson, 13 years at SCSL 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C9017-917C-4420-B494-3EE709760C50}"/>
              </a:ext>
            </a:extLst>
          </p:cNvPr>
          <p:cNvSpPr txBox="1"/>
          <p:nvPr/>
        </p:nvSpPr>
        <p:spPr>
          <a:xfrm>
            <a:off x="2214880" y="191325"/>
            <a:ext cx="9951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Students transition from </a:t>
            </a:r>
            <a:r>
              <a:rPr lang="en-US" sz="2800" b="1" dirty="0"/>
              <a:t>Learning to Read </a:t>
            </a:r>
            <a:r>
              <a:rPr lang="en-US" sz="2400" b="1" dirty="0"/>
              <a:t>to </a:t>
            </a:r>
            <a:r>
              <a:rPr lang="en-US" sz="2800" b="1" dirty="0"/>
              <a:t>Reading to Learn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CDC8ACBD-182E-44B3-B9DC-52032CE13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569">
            <a:off x="11024252" y="68916"/>
            <a:ext cx="836913" cy="83691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403732-6346-47E4-A511-AF11D25E7825}"/>
              </a:ext>
            </a:extLst>
          </p:cNvPr>
          <p:cNvCxnSpPr/>
          <p:nvPr/>
        </p:nvCxnSpPr>
        <p:spPr>
          <a:xfrm>
            <a:off x="1967696" y="1817225"/>
            <a:ext cx="9962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8555A6B2-C779-4D18-92EF-BC0476DCA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77" y="751082"/>
            <a:ext cx="1029605" cy="10296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96EF4F-49A6-4424-8ED4-2BF105147B41}"/>
              </a:ext>
            </a:extLst>
          </p:cNvPr>
          <p:cNvSpPr txBox="1"/>
          <p:nvPr/>
        </p:nvSpPr>
        <p:spPr>
          <a:xfrm>
            <a:off x="1971273" y="2843869"/>
            <a:ext cx="944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Math</a:t>
            </a:r>
            <a:r>
              <a:rPr lang="en-US" dirty="0"/>
              <a:t>: Place value, multiplication, long division, fractions and decimals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089924-2EC4-4E44-BF1C-BE4FF3BB290B}"/>
              </a:ext>
            </a:extLst>
          </p:cNvPr>
          <p:cNvSpPr txBox="1"/>
          <p:nvPr/>
        </p:nvSpPr>
        <p:spPr>
          <a:xfrm>
            <a:off x="1971273" y="3322152"/>
            <a:ext cx="944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Science</a:t>
            </a:r>
            <a:r>
              <a:rPr lang="en-US" dirty="0"/>
              <a:t>: Interdisciplinary project-based approach to STEM learning partnering with </a:t>
            </a:r>
            <a:r>
              <a:rPr lang="en-US" dirty="0" err="1"/>
              <a:t>SparkShop</a:t>
            </a:r>
            <a:r>
              <a:rPr lang="en-US" dirty="0"/>
              <a:t>. </a:t>
            </a:r>
          </a:p>
        </p:txBody>
      </p:sp>
      <p:pic>
        <p:nvPicPr>
          <p:cNvPr id="18" name="Picture 1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51A5616-D9E1-4DAA-A74A-0A283301F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65" y="4037133"/>
            <a:ext cx="1734985" cy="14168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E2B34D-D049-496E-8AC4-04D4B7F905BE}"/>
              </a:ext>
            </a:extLst>
          </p:cNvPr>
          <p:cNvSpPr txBox="1"/>
          <p:nvPr/>
        </p:nvSpPr>
        <p:spPr>
          <a:xfrm>
            <a:off x="1971273" y="2167622"/>
            <a:ext cx="9440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Reading / Spelling / Phonics</a:t>
            </a:r>
            <a:r>
              <a:rPr lang="en-US" dirty="0"/>
              <a:t>: Parts of speech, sentence structure, building vocabulary, editing, different types of writing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DD7766-DD9D-4351-9C7B-2D4483039FFC}"/>
              </a:ext>
            </a:extLst>
          </p:cNvPr>
          <p:cNvSpPr txBox="1"/>
          <p:nvPr/>
        </p:nvSpPr>
        <p:spPr>
          <a:xfrm>
            <a:off x="1971273" y="3771285"/>
            <a:ext cx="944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Religion</a:t>
            </a:r>
            <a:r>
              <a:rPr lang="en-US" dirty="0"/>
              <a:t>: Old Testament and New Testament and learning about our place in God’s world.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9ABE34-3898-49BB-B8C1-2A6C0ADB0FF7}"/>
              </a:ext>
            </a:extLst>
          </p:cNvPr>
          <p:cNvSpPr txBox="1"/>
          <p:nvPr/>
        </p:nvSpPr>
        <p:spPr>
          <a:xfrm>
            <a:off x="3179338" y="4299789"/>
            <a:ext cx="3090440" cy="230832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Every Friday, students have the opportunity to “catch up” on any missed work and “pick” something fun to do if they’ve completed all their work.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9CC9B1-9084-4684-841B-E4C24675D5B4}"/>
              </a:ext>
            </a:extLst>
          </p:cNvPr>
          <p:cNvCxnSpPr/>
          <p:nvPr/>
        </p:nvCxnSpPr>
        <p:spPr>
          <a:xfrm>
            <a:off x="2116145" y="4127287"/>
            <a:ext cx="9962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9DA7E52-A400-417F-B0A8-19B44D967244}"/>
              </a:ext>
            </a:extLst>
          </p:cNvPr>
          <p:cNvSpPr txBox="1"/>
          <p:nvPr/>
        </p:nvSpPr>
        <p:spPr>
          <a:xfrm>
            <a:off x="7410779" y="4838562"/>
            <a:ext cx="3090440" cy="1200329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Specials</a:t>
            </a:r>
          </a:p>
          <a:p>
            <a:pPr algn="ctr"/>
            <a:r>
              <a:rPr lang="en-US" dirty="0"/>
              <a:t>Yoga, computer, gym 2x week, music, library and Peacemakers.</a:t>
            </a:r>
          </a:p>
        </p:txBody>
      </p:sp>
    </p:spTree>
    <p:extLst>
      <p:ext uri="{BB962C8B-B14F-4D97-AF65-F5344CB8AC3E}">
        <p14:creationId xmlns:p14="http://schemas.microsoft.com/office/powerpoint/2010/main" val="141292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76B9-A60C-4DE6-B920-3EBC5EC0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30870" y="2530871"/>
            <a:ext cx="6858003" cy="1796259"/>
          </a:xfrm>
          <a:solidFill>
            <a:schemeClr val="accent5">
              <a:lumMod val="50000"/>
            </a:schemeClr>
          </a:solidFill>
        </p:spPr>
        <p:txBody>
          <a:bodyPr vert="vert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5th Grade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E2D8B-C359-471E-996C-B4B69F8E6339}"/>
              </a:ext>
            </a:extLst>
          </p:cNvPr>
          <p:cNvSpPr txBox="1"/>
          <p:nvPr/>
        </p:nvSpPr>
        <p:spPr>
          <a:xfrm>
            <a:off x="1925823" y="2550037"/>
            <a:ext cx="2013995" cy="286232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Language Arts / Reading</a:t>
            </a:r>
          </a:p>
          <a:p>
            <a:pPr algn="ctr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Writing &amp; Reading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 fluency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Increasing vocabulary words / spelling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01C234-054A-4A4F-B092-FE870953096E}"/>
              </a:ext>
            </a:extLst>
          </p:cNvPr>
          <p:cNvSpPr txBox="1"/>
          <p:nvPr/>
        </p:nvSpPr>
        <p:spPr>
          <a:xfrm>
            <a:off x="4069381" y="2529436"/>
            <a:ext cx="2829130" cy="286232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Math</a:t>
            </a:r>
            <a:r>
              <a:rPr lang="en-US" b="1" dirty="0"/>
              <a:t>  </a:t>
            </a:r>
          </a:p>
          <a:p>
            <a:pPr algn="ctr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D47"/>
                </a:solidFill>
              </a:rPr>
              <a:t>M</a:t>
            </a:r>
            <a:r>
              <a:rPr lang="en-US" b="0" i="0" dirty="0">
                <a:solidFill>
                  <a:srgbClr val="333D47"/>
                </a:solidFill>
                <a:effectLst/>
              </a:rPr>
              <a:t>ultiply and divide fractions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D47"/>
                </a:solidFill>
              </a:rPr>
              <a:t>E</a:t>
            </a:r>
            <a:r>
              <a:rPr lang="en-US" b="0" i="0" dirty="0">
                <a:solidFill>
                  <a:srgbClr val="333D47"/>
                </a:solidFill>
                <a:effectLst/>
              </a:rPr>
              <a:t>xplain numerical expressions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D47"/>
                </a:solidFill>
              </a:rPr>
              <a:t>D</a:t>
            </a:r>
            <a:r>
              <a:rPr lang="en-US" b="0" i="0" dirty="0">
                <a:solidFill>
                  <a:srgbClr val="333D47"/>
                </a:solidFill>
                <a:effectLst/>
              </a:rPr>
              <a:t>eepen  understanding of geometric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D47"/>
                </a:solidFill>
                <a:effectLst/>
              </a:rPr>
              <a:t> Develop strategies for problem solving. 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3A095B-1E0D-44B3-8D1C-0B9D50AABF38}"/>
              </a:ext>
            </a:extLst>
          </p:cNvPr>
          <p:cNvSpPr txBox="1"/>
          <p:nvPr/>
        </p:nvSpPr>
        <p:spPr>
          <a:xfrm>
            <a:off x="2099134" y="1387033"/>
            <a:ext cx="494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Teacher</a:t>
            </a:r>
            <a:r>
              <a:rPr lang="en-US" dirty="0"/>
              <a:t>: Ms. Vanessa Underwood, 3 years at SCSL School and SCSL Class of 1999 graduate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1C07AF-76B6-468D-92BD-13C27DFD510F}"/>
              </a:ext>
            </a:extLst>
          </p:cNvPr>
          <p:cNvSpPr txBox="1"/>
          <p:nvPr/>
        </p:nvSpPr>
        <p:spPr>
          <a:xfrm>
            <a:off x="4107648" y="5657671"/>
            <a:ext cx="4934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Specials:</a:t>
            </a:r>
          </a:p>
          <a:p>
            <a:pPr algn="ctr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Yoga, computer, music, gym 2x/week, library, Peacemakers </a:t>
            </a:r>
            <a:endParaRPr lang="en-US" b="1" dirty="0"/>
          </a:p>
          <a:p>
            <a:pPr algn="ctr"/>
            <a:endParaRPr lang="en-US" b="1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3FC2155-2755-419B-89AC-4A5F6889A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550" y="659882"/>
            <a:ext cx="2100632" cy="21006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C7A4CE-FC33-41DA-B96D-558CE6E59C2A}"/>
              </a:ext>
            </a:extLst>
          </p:cNvPr>
          <p:cNvSpPr txBox="1"/>
          <p:nvPr/>
        </p:nvSpPr>
        <p:spPr>
          <a:xfrm>
            <a:off x="2011680" y="295910"/>
            <a:ext cx="9951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RESPECTFUL</a:t>
            </a:r>
          </a:p>
          <a:p>
            <a:pPr algn="ctr"/>
            <a:r>
              <a:rPr lang="en-US" sz="2400" i="1" dirty="0"/>
              <a:t>Respect yourself. Respect others. Respect will come to you</a:t>
            </a:r>
            <a:r>
              <a:rPr lang="en-US" sz="2400" dirty="0"/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340A32-D4A1-4174-9FAB-1BEBF35EC80B}"/>
              </a:ext>
            </a:extLst>
          </p:cNvPr>
          <p:cNvCxnSpPr/>
          <p:nvPr/>
        </p:nvCxnSpPr>
        <p:spPr>
          <a:xfrm>
            <a:off x="1925823" y="2418113"/>
            <a:ext cx="10091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DBAF00B-CBA0-4124-AD54-F82751F61977}"/>
              </a:ext>
            </a:extLst>
          </p:cNvPr>
          <p:cNvSpPr txBox="1"/>
          <p:nvPr/>
        </p:nvSpPr>
        <p:spPr>
          <a:xfrm>
            <a:off x="7040144" y="2502030"/>
            <a:ext cx="2451097" cy="249299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Science </a:t>
            </a:r>
          </a:p>
          <a:p>
            <a:pPr algn="ctr"/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Food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creating protypes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partnership with </a:t>
            </a:r>
            <a:r>
              <a:rPr lang="en-US" dirty="0" err="1"/>
              <a:t>SparkShop</a:t>
            </a:r>
            <a:r>
              <a:rPr lang="en-US" dirty="0"/>
              <a:t> with focus on STEM.</a:t>
            </a:r>
          </a:p>
          <a:p>
            <a:r>
              <a:rPr lang="en-US" sz="1600" b="1" dirty="0"/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A8BE3D-5157-482A-A82F-380A7C4DF1C3}"/>
              </a:ext>
            </a:extLst>
          </p:cNvPr>
          <p:cNvSpPr txBox="1"/>
          <p:nvPr/>
        </p:nvSpPr>
        <p:spPr>
          <a:xfrm>
            <a:off x="9761992" y="2502030"/>
            <a:ext cx="1796260" cy="196977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Social Studies</a:t>
            </a:r>
          </a:p>
          <a:p>
            <a:pPr algn="ctr"/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History of the United States with a focus on the State of Illinois. </a:t>
            </a:r>
            <a:r>
              <a:rPr lang="en-US" b="1" dirty="0"/>
              <a:t>   </a:t>
            </a:r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694E66-D4B1-4822-9C7D-26679CCA6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80950" y="4524173"/>
            <a:ext cx="1736781" cy="130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48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76B9-A60C-4DE6-B920-3EBC5EC0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982046"/>
          </a:xfrm>
          <a:solidFill>
            <a:schemeClr val="accent5">
              <a:lumMod val="50000"/>
            </a:schemeClr>
          </a:solidFill>
        </p:spPr>
        <p:txBody>
          <a:bodyPr vert="horz"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Junior High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6, 7, 8 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8D770-2679-40EE-A57F-39D0123A9A2D}"/>
              </a:ext>
            </a:extLst>
          </p:cNvPr>
          <p:cNvSpPr txBox="1"/>
          <p:nvPr/>
        </p:nvSpPr>
        <p:spPr>
          <a:xfrm>
            <a:off x="266219" y="1313992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Teachers:</a:t>
            </a:r>
          </a:p>
          <a:p>
            <a:r>
              <a:rPr lang="en-US" dirty="0"/>
              <a:t>Mr. Fred Rogers, 6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r>
              <a:rPr lang="en-US" dirty="0"/>
              <a:t>Mr. Mike Kennedy, 7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r>
              <a:rPr lang="en-US" dirty="0"/>
              <a:t>Ms. Arnette Young,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AA222-C471-4EFE-BB30-E16B0B2A51E3}"/>
              </a:ext>
            </a:extLst>
          </p:cNvPr>
          <p:cNvSpPr txBox="1"/>
          <p:nvPr/>
        </p:nvSpPr>
        <p:spPr>
          <a:xfrm>
            <a:off x="5914663" y="1313994"/>
            <a:ext cx="2341945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Science</a:t>
            </a:r>
            <a:endParaRPr lang="en-US" dirty="0"/>
          </a:p>
          <a:p>
            <a:pPr algn="ctr"/>
            <a:r>
              <a:rPr lang="en-US" dirty="0"/>
              <a:t>Mr. Rogers teaches science to 6</a:t>
            </a:r>
            <a:r>
              <a:rPr lang="en-US" baseline="30000" dirty="0"/>
              <a:t>th</a:t>
            </a:r>
            <a:r>
              <a:rPr lang="en-US" dirty="0"/>
              <a:t>, 7</a:t>
            </a:r>
            <a:r>
              <a:rPr lang="en-US" baseline="30000" dirty="0"/>
              <a:t>th</a:t>
            </a:r>
            <a:r>
              <a:rPr lang="en-US" dirty="0"/>
              <a:t>, 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E79892-2DF8-462F-9C85-0DFF8EA163D4}"/>
              </a:ext>
            </a:extLst>
          </p:cNvPr>
          <p:cNvSpPr txBox="1"/>
          <p:nvPr/>
        </p:nvSpPr>
        <p:spPr>
          <a:xfrm>
            <a:off x="3622876" y="1313994"/>
            <a:ext cx="2083443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Math</a:t>
            </a:r>
            <a:endParaRPr lang="en-US" dirty="0"/>
          </a:p>
          <a:p>
            <a:r>
              <a:rPr lang="en-US" dirty="0"/>
              <a:t>Ms. Young teaches math to 6</a:t>
            </a:r>
            <a:r>
              <a:rPr lang="en-US" baseline="30000" dirty="0"/>
              <a:t>th</a:t>
            </a:r>
            <a:r>
              <a:rPr lang="en-US" dirty="0"/>
              <a:t>, 7</a:t>
            </a:r>
            <a:r>
              <a:rPr lang="en-US" baseline="30000" dirty="0"/>
              <a:t>th</a:t>
            </a:r>
            <a:r>
              <a:rPr lang="en-US" dirty="0"/>
              <a:t>, 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D5898-C6E4-465C-A083-E01BAB7B0CDF}"/>
              </a:ext>
            </a:extLst>
          </p:cNvPr>
          <p:cNvSpPr txBox="1"/>
          <p:nvPr/>
        </p:nvSpPr>
        <p:spPr>
          <a:xfrm>
            <a:off x="8464952" y="1313993"/>
            <a:ext cx="346082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Social Studies</a:t>
            </a:r>
            <a:endParaRPr lang="en-US" dirty="0"/>
          </a:p>
          <a:p>
            <a:r>
              <a:rPr lang="en-US" dirty="0"/>
              <a:t>Mr. Kennedy teaches social studies to 6</a:t>
            </a:r>
            <a:r>
              <a:rPr lang="en-US" baseline="30000" dirty="0"/>
              <a:t>th</a:t>
            </a:r>
            <a:r>
              <a:rPr lang="en-US" dirty="0"/>
              <a:t>, 7</a:t>
            </a:r>
            <a:r>
              <a:rPr lang="en-US" baseline="30000" dirty="0"/>
              <a:t>th</a:t>
            </a:r>
            <a:r>
              <a:rPr lang="en-US" dirty="0"/>
              <a:t>, 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E926EF-4465-4816-A014-FBC83765359B}"/>
              </a:ext>
            </a:extLst>
          </p:cNvPr>
          <p:cNvSpPr txBox="1"/>
          <p:nvPr/>
        </p:nvSpPr>
        <p:spPr>
          <a:xfrm>
            <a:off x="3680749" y="2214239"/>
            <a:ext cx="1059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Homeroom teachers instruct their students in Language Arts, Reading, and Religion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B06FF5-5E00-46CB-98B3-1273CCDC4FED}"/>
              </a:ext>
            </a:extLst>
          </p:cNvPr>
          <p:cNvCxnSpPr>
            <a:cxnSpLocks/>
          </p:cNvCxnSpPr>
          <p:nvPr/>
        </p:nvCxnSpPr>
        <p:spPr>
          <a:xfrm>
            <a:off x="3414531" y="1031245"/>
            <a:ext cx="0" cy="1436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FD626E4-5482-454E-A3B6-4BA38D00BA08}"/>
              </a:ext>
            </a:extLst>
          </p:cNvPr>
          <p:cNvSpPr txBox="1"/>
          <p:nvPr/>
        </p:nvSpPr>
        <p:spPr>
          <a:xfrm>
            <a:off x="5577069" y="3893435"/>
            <a:ext cx="6219462" cy="28623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444444"/>
                </a:solidFill>
                <a:effectLst/>
              </a:rPr>
              <a:t>High School Bridge Program</a:t>
            </a:r>
          </a:p>
          <a:p>
            <a:pPr algn="ctr"/>
            <a:endParaRPr lang="en-US" b="1" i="0" dirty="0">
              <a:solidFill>
                <a:srgbClr val="444444"/>
              </a:solidFill>
              <a:effectLst/>
            </a:endParaRPr>
          </a:p>
          <a:p>
            <a:pPr algn="l"/>
            <a:r>
              <a:rPr lang="en-US" b="0" i="0" dirty="0">
                <a:solidFill>
                  <a:srgbClr val="444444"/>
                </a:solidFill>
                <a:effectLst/>
              </a:rPr>
              <a:t>We guide 7th and 8th grade students and families as they:</a:t>
            </a:r>
          </a:p>
          <a:p>
            <a:pPr algn="l"/>
            <a:endParaRPr lang="en-US" b="0" i="0" dirty="0">
              <a:solidFill>
                <a:srgbClr val="444444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</a:rPr>
              <a:t>Research and identify best-fit high schools based on selectivity, affordability, location and support services offered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</a:rPr>
              <a:t>Prepare and sit for entrance exams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</a:rPr>
              <a:t>Complete enrollment and scholarship applications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</a:rPr>
              <a:t>Evaluate financial aid packages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</a:rPr>
              <a:t>Select a best-fit high school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4862AA-03AB-4EF3-8E92-231A7BEACEE4}"/>
              </a:ext>
            </a:extLst>
          </p:cNvPr>
          <p:cNvSpPr txBox="1"/>
          <p:nvPr/>
        </p:nvSpPr>
        <p:spPr>
          <a:xfrm rot="16200000">
            <a:off x="5942552" y="-776205"/>
            <a:ext cx="615553" cy="7616141"/>
          </a:xfrm>
          <a:prstGeom prst="rect">
            <a:avLst/>
          </a:prstGeom>
          <a:solidFill>
            <a:schemeClr val="tx2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 Makes SCSL School Junior High So Special?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9FE78C-61EB-45CD-9477-45A97AA34DC8}"/>
              </a:ext>
            </a:extLst>
          </p:cNvPr>
          <p:cNvCxnSpPr/>
          <p:nvPr/>
        </p:nvCxnSpPr>
        <p:spPr>
          <a:xfrm>
            <a:off x="140825" y="2652820"/>
            <a:ext cx="119103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B4EEA0-79F7-4339-8273-D394467D8B8F}"/>
              </a:ext>
            </a:extLst>
          </p:cNvPr>
          <p:cNvSpPr txBox="1"/>
          <p:nvPr/>
        </p:nvSpPr>
        <p:spPr>
          <a:xfrm>
            <a:off x="897039" y="3984840"/>
            <a:ext cx="4016415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444444"/>
                </a:solidFill>
                <a:effectLst/>
              </a:rPr>
              <a:t>Character and Moral Development</a:t>
            </a:r>
          </a:p>
          <a:p>
            <a:pPr algn="l"/>
            <a:endParaRPr lang="en-US" b="0" i="0" dirty="0">
              <a:solidFill>
                <a:srgbClr val="444444"/>
              </a:solidFill>
              <a:effectLst/>
            </a:endParaRPr>
          </a:p>
          <a:p>
            <a:r>
              <a:rPr lang="en-US" dirty="0">
                <a:solidFill>
                  <a:srgbClr val="444444"/>
                </a:solidFill>
              </a:rPr>
              <a:t>Through Christian, faith-based education, we provide our students with a safe place to succeed and a place to learn from their mistakes.  </a:t>
            </a:r>
            <a:br>
              <a:rPr lang="en-US" dirty="0"/>
            </a:br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0439D0F-9ACF-4FE7-A359-50BA58A1A744}"/>
              </a:ext>
            </a:extLst>
          </p:cNvPr>
          <p:cNvSpPr/>
          <p:nvPr/>
        </p:nvSpPr>
        <p:spPr>
          <a:xfrm rot="7732669">
            <a:off x="3666733" y="3458805"/>
            <a:ext cx="925974" cy="40687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012EF2D-FF2A-445A-A243-D92318C0C4B4}"/>
              </a:ext>
            </a:extLst>
          </p:cNvPr>
          <p:cNvSpPr/>
          <p:nvPr/>
        </p:nvSpPr>
        <p:spPr>
          <a:xfrm rot="2298438">
            <a:off x="6436104" y="3448262"/>
            <a:ext cx="973408" cy="406872"/>
          </a:xfrm>
          <a:prstGeom prst="rightArrow">
            <a:avLst>
              <a:gd name="adj1" fmla="val 42762"/>
              <a:gd name="adj2" fmla="val 50000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5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157F89D-F37B-4410-86E3-DDF32B824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32" y="643467"/>
            <a:ext cx="721173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8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DD4885-97DC-55A8-CA3E-B1068AB6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1008877"/>
            <a:ext cx="4450812" cy="40711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FB6E9F-D30B-C1F0-9B0F-2A01F2383AA1}"/>
              </a:ext>
            </a:extLst>
          </p:cNvPr>
          <p:cNvSpPr txBox="1"/>
          <p:nvPr/>
        </p:nvSpPr>
        <p:spPr>
          <a:xfrm>
            <a:off x="5094280" y="1300762"/>
            <a:ext cx="6914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Great Things Are Happening!</a:t>
            </a:r>
          </a:p>
          <a:p>
            <a:pPr algn="ctr"/>
            <a:endParaRPr lang="en-US" sz="2400" b="1"/>
          </a:p>
          <a:p>
            <a:pPr algn="ctr"/>
            <a:endParaRPr lang="en-US" sz="2400"/>
          </a:p>
          <a:p>
            <a:r>
              <a:rPr lang="en-US" sz="2400"/>
              <a:t>Increase in Enrollment</a:t>
            </a:r>
          </a:p>
          <a:p>
            <a:r>
              <a:rPr lang="en-US" sz="2400"/>
              <a:t>          </a:t>
            </a:r>
          </a:p>
          <a:p>
            <a:r>
              <a:rPr lang="en-US" sz="2400"/>
              <a:t>     Brand New Gym</a:t>
            </a:r>
          </a:p>
          <a:p>
            <a:r>
              <a:rPr lang="en-US" sz="2400"/>
              <a:t>     </a:t>
            </a:r>
          </a:p>
          <a:p>
            <a:r>
              <a:rPr lang="en-US" sz="2400"/>
              <a:t>          New Tutoring Center</a:t>
            </a:r>
          </a:p>
          <a:p>
            <a:endParaRPr lang="en-US" sz="2400"/>
          </a:p>
          <a:p>
            <a:r>
              <a:rPr lang="en-US" sz="2400"/>
              <a:t>               Scholarship partner with Fenwick High School</a:t>
            </a:r>
          </a:p>
          <a:p>
            <a:endParaRPr lang="en-US" sz="2400"/>
          </a:p>
          <a:p>
            <a:r>
              <a:rPr lang="en-US" sz="2400"/>
              <a:t>               </a:t>
            </a:r>
          </a:p>
          <a:p>
            <a:r>
              <a:rPr lang="en-US" sz="2400"/>
              <a:t>                    </a:t>
            </a:r>
          </a:p>
          <a:p>
            <a:r>
              <a:rPr lang="en-US" sz="2400"/>
              <a:t>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554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AAA2FE0-C706-49AF-B5A1-623EEE2749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3" b="17145"/>
          <a:stretch/>
        </p:blipFill>
        <p:spPr>
          <a:xfrm>
            <a:off x="4581525" y="0"/>
            <a:ext cx="7692357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F74D2-10D0-428C-A3B6-07C60A5D3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2720" y="1199515"/>
            <a:ext cx="4257039" cy="526732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/>
              <a:t>Vision of St. Catherine-St. Lucy School</a:t>
            </a:r>
          </a:p>
          <a:p>
            <a:pPr algn="ctr"/>
            <a:r>
              <a:rPr lang="en-US" sz="1800" dirty="0"/>
              <a:t>To be a symbol of peace, excellence, and love in our community.</a:t>
            </a:r>
          </a:p>
          <a:p>
            <a:pPr algn="ctr"/>
            <a:endParaRPr lang="en-US" sz="1800" dirty="0"/>
          </a:p>
          <a:p>
            <a:pPr algn="ctr"/>
            <a:r>
              <a:rPr lang="en-US" sz="1800" b="1" dirty="0"/>
              <a:t>St. Catherine - St. Lucy School Root Beliefs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believe we are all children of God.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believe there is more to learning than just books.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believe education is a civil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believe students are active participants in their learning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believe in educating the whole student in a balanced program - physically, spiritually, socially, and academically.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believe people can grow and change.</a:t>
            </a:r>
          </a:p>
        </p:txBody>
      </p:sp>
    </p:spTree>
    <p:extLst>
      <p:ext uri="{BB962C8B-B14F-4D97-AF65-F5344CB8AC3E}">
        <p14:creationId xmlns:p14="http://schemas.microsoft.com/office/powerpoint/2010/main" val="362071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CECB6-BDFF-4FB4-BBA5-5E1B9260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56" y="1214118"/>
            <a:ext cx="3438144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/>
              <a:t>Scholarships</a:t>
            </a:r>
            <a:br>
              <a:rPr lang="en-US" sz="3600" dirty="0"/>
            </a:br>
            <a:r>
              <a:rPr lang="en-US" sz="3600" dirty="0"/>
              <a:t>&amp;</a:t>
            </a:r>
            <a:br>
              <a:rPr lang="en-US" sz="3600" dirty="0"/>
            </a:br>
            <a:r>
              <a:rPr lang="en-US" sz="3600" dirty="0"/>
              <a:t>Support</a:t>
            </a:r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087DF-4567-49F5-89CC-DDF7C4FB646A}"/>
              </a:ext>
            </a:extLst>
          </p:cNvPr>
          <p:cNvSpPr txBox="1"/>
          <p:nvPr/>
        </p:nvSpPr>
        <p:spPr>
          <a:xfrm>
            <a:off x="532528" y="3051683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Where there is a will, there is a way!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We believe if you want to send your child to SCSL School, we will find a way to make that happen! 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We accept Illinois Action for Children and have access to scholarship and support funds.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2285D2-CEBC-4378-A3BD-3D4EB0B7B4AF}"/>
              </a:ext>
            </a:extLst>
          </p:cNvPr>
          <p:cNvSpPr txBox="1"/>
          <p:nvPr/>
        </p:nvSpPr>
        <p:spPr>
          <a:xfrm>
            <a:off x="9377130" y="1214118"/>
            <a:ext cx="27462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Scholarship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 Shoulders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Tax Credit Scholarship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Driscoll Scholarship 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Horizons For Youth Scholarship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Resource Board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373FEB9-489B-E374-FC03-9A4F5E390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40" y="5643882"/>
            <a:ext cx="1286551" cy="1179700"/>
          </a:xfrm>
          <a:prstGeom prst="rect">
            <a:avLst/>
          </a:prstGeom>
        </p:spPr>
      </p:pic>
      <p:pic>
        <p:nvPicPr>
          <p:cNvPr id="6" name="Picture 5" descr="A group of people sitting together smiling&#10;&#10;Description automatically generated with medium confidence">
            <a:extLst>
              <a:ext uri="{FF2B5EF4-FFF2-40B4-BE49-F238E27FC236}">
                <a16:creationId xmlns:a16="http://schemas.microsoft.com/office/drawing/2014/main" id="{2605DAC5-8D14-C6E5-6BFD-A8F28CA8C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96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1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A1B38-1FD0-45EB-95B2-BF0C05A67B9D}"/>
              </a:ext>
            </a:extLst>
          </p:cNvPr>
          <p:cNvSpPr txBox="1"/>
          <p:nvPr/>
        </p:nvSpPr>
        <p:spPr>
          <a:xfrm>
            <a:off x="8460089" y="1409492"/>
            <a:ext cx="10593716" cy="4516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864C5-EAAA-4E45-9946-017CA9A9B5F7}"/>
              </a:ext>
            </a:extLst>
          </p:cNvPr>
          <p:cNvSpPr txBox="1"/>
          <p:nvPr/>
        </p:nvSpPr>
        <p:spPr>
          <a:xfrm>
            <a:off x="364798" y="2778332"/>
            <a:ext cx="187642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What is 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Personalized Learning?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AD62A-4517-4B1F-90FF-A08FF9A6D399}"/>
              </a:ext>
            </a:extLst>
          </p:cNvPr>
          <p:cNvSpPr txBox="1"/>
          <p:nvPr/>
        </p:nvSpPr>
        <p:spPr>
          <a:xfrm>
            <a:off x="2149478" y="2981903"/>
            <a:ext cx="9486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0" dirty="0">
                <a:solidFill>
                  <a:srgbClr val="5858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is the meaningful design of blended instruction to combine face-to-face teaching, technology-assisted instruction and student-to-student collaboration to leverage each student’s interests for deeper learning. 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229FE-80F4-411C-A6B1-27E869DC67E9}"/>
              </a:ext>
            </a:extLst>
          </p:cNvPr>
          <p:cNvSpPr txBox="1"/>
          <p:nvPr/>
        </p:nvSpPr>
        <p:spPr>
          <a:xfrm>
            <a:off x="2016699" y="4079668"/>
            <a:ext cx="90963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58585B"/>
                </a:solidFill>
              </a:rPr>
              <a:t>W</a:t>
            </a:r>
            <a:r>
              <a:rPr lang="en-US" sz="1600" i="0" dirty="0">
                <a:solidFill>
                  <a:srgbClr val="58585B"/>
                </a:solidFill>
                <a:effectLst/>
              </a:rPr>
              <a:t>hile reading a short story, </a:t>
            </a:r>
            <a:r>
              <a:rPr lang="en-US" sz="1600" dirty="0">
                <a:solidFill>
                  <a:srgbClr val="58585B"/>
                </a:solidFill>
              </a:rPr>
              <a:t>students </a:t>
            </a:r>
            <a:r>
              <a:rPr lang="en-US" sz="1600" i="0" dirty="0">
                <a:solidFill>
                  <a:srgbClr val="58585B"/>
                </a:solidFill>
                <a:effectLst/>
              </a:rPr>
              <a:t>can choose between just reading or reading along as they listen to a story. They can also decide whether to annotate online or </a:t>
            </a:r>
            <a:r>
              <a:rPr lang="en-US" sz="1600" i="0" dirty="0">
                <a:solidFill>
                  <a:srgbClr val="58585B"/>
                </a:solidFill>
                <a:effectLst/>
                <a:cs typeface="Calibri" panose="020F0502020204030204" pitchFamily="34" charset="0"/>
              </a:rPr>
              <a:t>on</a:t>
            </a:r>
            <a:r>
              <a:rPr lang="en-US" sz="1600" i="0" dirty="0">
                <a:solidFill>
                  <a:srgbClr val="58585B"/>
                </a:solidFill>
                <a:effectLst/>
              </a:rPr>
              <a:t> a printed copy. They can take notes on paper or record their thoughts verbally as they analyze the story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E7858-6D70-494A-88D3-BBAA19A969B2}"/>
              </a:ext>
            </a:extLst>
          </p:cNvPr>
          <p:cNvSpPr txBox="1"/>
          <p:nvPr/>
        </p:nvSpPr>
        <p:spPr>
          <a:xfrm>
            <a:off x="273054" y="4079668"/>
            <a:ext cx="187642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An example of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Personalized Learning: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23F8CD-E781-407A-AF2A-8BB5268E1BD7}"/>
              </a:ext>
            </a:extLst>
          </p:cNvPr>
          <p:cNvSpPr txBox="1"/>
          <p:nvPr/>
        </p:nvSpPr>
        <p:spPr>
          <a:xfrm>
            <a:off x="3362324" y="740419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SCSL is a Personalized Learning School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BFA70-20F5-4426-982A-878D3F35A589}"/>
              </a:ext>
            </a:extLst>
          </p:cNvPr>
          <p:cNvSpPr txBox="1"/>
          <p:nvPr/>
        </p:nvSpPr>
        <p:spPr>
          <a:xfrm>
            <a:off x="364798" y="1567832"/>
            <a:ext cx="1168142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0" i="0" u="none" strike="noStrike" dirty="0">
                <a:effectLst/>
              </a:rPr>
              <a:t>St. Catherine - St. Lucy was one of three schools in the Archdiocese of Chicago to lead the way in piloting a cutting edge "blended learning" program offered through Leap Innovations (Chicago) and a $1 million grant from the Chicago Mercantile Exchange.  This modern method of personalizing the learning environment is a real game changer for our students!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DB5438-F548-48D8-BEBC-5100C33111CD}"/>
              </a:ext>
            </a:extLst>
          </p:cNvPr>
          <p:cNvSpPr txBox="1"/>
          <p:nvPr/>
        </p:nvSpPr>
        <p:spPr>
          <a:xfrm>
            <a:off x="364798" y="5515481"/>
            <a:ext cx="138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Benefits</a:t>
            </a:r>
            <a:r>
              <a:rPr lang="en-US" sz="1600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FA3F98-98DB-483D-987E-EEB9486F2C36}"/>
              </a:ext>
            </a:extLst>
          </p:cNvPr>
          <p:cNvSpPr txBox="1"/>
          <p:nvPr/>
        </p:nvSpPr>
        <p:spPr>
          <a:xfrm>
            <a:off x="2016699" y="5269260"/>
            <a:ext cx="948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33333"/>
                </a:solidFill>
                <a:effectLst/>
              </a:rPr>
              <a:t>Focusing on student interests and areas of academic strength or weakness, Personalized </a:t>
            </a:r>
            <a:r>
              <a:rPr lang="en-US" sz="1600" dirty="0">
                <a:solidFill>
                  <a:srgbClr val="333333"/>
                </a:solidFill>
              </a:rPr>
              <a:t>Learning 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helps increase student learning and engagement. </a:t>
            </a:r>
            <a:r>
              <a:rPr lang="en-US" sz="1600" b="0" i="0" dirty="0">
                <a:solidFill>
                  <a:srgbClr val="34434D"/>
                </a:solidFill>
                <a:effectLst/>
              </a:rPr>
              <a:t>Students face zero pressure to try and keep pace with peers. In a personalized learning environment, students often learn faster and learn better than they would in a traditional classroom.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703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0C73B-8928-423F-9BCB-44430221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948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/>
              <a:t>Preschool</a:t>
            </a:r>
            <a:br>
              <a:rPr lang="en-US" dirty="0"/>
            </a:br>
            <a:r>
              <a:rPr lang="en-US" sz="2200" dirty="0"/>
              <a:t>A full day program welcoming our earliest learners and </a:t>
            </a:r>
            <a:br>
              <a:rPr lang="en-US" sz="2200" dirty="0"/>
            </a:br>
            <a:r>
              <a:rPr lang="en-US" sz="2200" dirty="0"/>
              <a:t>building the foundation for a lifetime love of learning!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3A64228-4577-49E9-8F5E-A1F20012A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80613"/>
              </p:ext>
            </p:extLst>
          </p:nvPr>
        </p:nvGraphicFramePr>
        <p:xfrm>
          <a:off x="203200" y="1582339"/>
          <a:ext cx="499872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9738B7-6359-4F7A-9EFE-FA0BBF547586}"/>
              </a:ext>
            </a:extLst>
          </p:cNvPr>
          <p:cNvSpPr txBox="1"/>
          <p:nvPr/>
        </p:nvSpPr>
        <p:spPr>
          <a:xfrm>
            <a:off x="137160" y="2412790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Preschool 3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6F210E9-1EE5-4672-B225-E53B22825D1F}"/>
              </a:ext>
            </a:extLst>
          </p:cNvPr>
          <p:cNvSpPr/>
          <p:nvPr/>
        </p:nvSpPr>
        <p:spPr>
          <a:xfrm>
            <a:off x="4721973" y="2000821"/>
            <a:ext cx="3688080" cy="3855879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676ADF-CEFB-4912-B6F2-FB844ACDAD5E}"/>
              </a:ext>
            </a:extLst>
          </p:cNvPr>
          <p:cNvGrpSpPr/>
          <p:nvPr/>
        </p:nvGrpSpPr>
        <p:grpSpPr>
          <a:xfrm>
            <a:off x="6418230" y="2985137"/>
            <a:ext cx="2400657" cy="525143"/>
            <a:chOff x="2222361" y="369692"/>
            <a:chExt cx="2400657" cy="52514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1CF3D46-F646-4D95-AC79-70BA89B14208}"/>
                </a:ext>
              </a:extLst>
            </p:cNvPr>
            <p:cNvSpPr/>
            <p:nvPr/>
          </p:nvSpPr>
          <p:spPr>
            <a:xfrm>
              <a:off x="2222361" y="369692"/>
              <a:ext cx="2400657" cy="52514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6D25D8E7-CE33-4D33-A44D-EE9F717AE9CE}"/>
                </a:ext>
              </a:extLst>
            </p:cNvPr>
            <p:cNvSpPr txBox="1"/>
            <p:nvPr/>
          </p:nvSpPr>
          <p:spPr>
            <a:xfrm>
              <a:off x="2245566" y="369692"/>
              <a:ext cx="2349387" cy="473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0" i="0" kern="1200" dirty="0"/>
                <a:t>Emphasis on Social Emotional Learning</a:t>
              </a:r>
              <a:endParaRPr lang="en-US" sz="13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468B4E-A972-40CF-AD53-ECBB1720CA8B}"/>
              </a:ext>
            </a:extLst>
          </p:cNvPr>
          <p:cNvGrpSpPr/>
          <p:nvPr/>
        </p:nvGrpSpPr>
        <p:grpSpPr>
          <a:xfrm>
            <a:off x="6418232" y="4327018"/>
            <a:ext cx="2476506" cy="525143"/>
            <a:chOff x="2222361" y="369692"/>
            <a:chExt cx="2476506" cy="52514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3653A66-3A14-4C54-BFE4-E100BD942154}"/>
                </a:ext>
              </a:extLst>
            </p:cNvPr>
            <p:cNvSpPr/>
            <p:nvPr/>
          </p:nvSpPr>
          <p:spPr>
            <a:xfrm>
              <a:off x="2222361" y="369692"/>
              <a:ext cx="2400657" cy="52514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86AF5D40-1911-4207-95B9-B1F4B85B5164}"/>
                </a:ext>
              </a:extLst>
            </p:cNvPr>
            <p:cNvSpPr txBox="1"/>
            <p:nvPr/>
          </p:nvSpPr>
          <p:spPr>
            <a:xfrm>
              <a:off x="2414940" y="387844"/>
              <a:ext cx="2283927" cy="473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Cognitive Development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145CD9-C9F5-4A7E-BBFF-7D7F09C6CFA8}"/>
              </a:ext>
            </a:extLst>
          </p:cNvPr>
          <p:cNvGrpSpPr/>
          <p:nvPr/>
        </p:nvGrpSpPr>
        <p:grpSpPr>
          <a:xfrm>
            <a:off x="6418230" y="3667863"/>
            <a:ext cx="2400657" cy="534219"/>
            <a:chOff x="2222361" y="369692"/>
            <a:chExt cx="2400657" cy="53421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C309D4D-9508-454D-B3B0-3FB9980EE61F}"/>
                </a:ext>
              </a:extLst>
            </p:cNvPr>
            <p:cNvSpPr/>
            <p:nvPr/>
          </p:nvSpPr>
          <p:spPr>
            <a:xfrm>
              <a:off x="2222361" y="369692"/>
              <a:ext cx="2400657" cy="52514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DAADD91A-ADCF-4BC8-B72B-2511303B21FA}"/>
                </a:ext>
              </a:extLst>
            </p:cNvPr>
            <p:cNvSpPr txBox="1"/>
            <p:nvPr/>
          </p:nvSpPr>
          <p:spPr>
            <a:xfrm>
              <a:off x="2334368" y="430038"/>
              <a:ext cx="2283927" cy="473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Physical Development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DB9835-6A48-4938-99A4-B76E1B53B26A}"/>
              </a:ext>
            </a:extLst>
          </p:cNvPr>
          <p:cNvGrpSpPr/>
          <p:nvPr/>
        </p:nvGrpSpPr>
        <p:grpSpPr>
          <a:xfrm>
            <a:off x="6456157" y="5009744"/>
            <a:ext cx="2400657" cy="525143"/>
            <a:chOff x="2222361" y="369692"/>
            <a:chExt cx="2400657" cy="52514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CE914FE-4C65-423D-B165-814FC4AEF7A8}"/>
                </a:ext>
              </a:extLst>
            </p:cNvPr>
            <p:cNvSpPr/>
            <p:nvPr/>
          </p:nvSpPr>
          <p:spPr>
            <a:xfrm>
              <a:off x="2222361" y="369692"/>
              <a:ext cx="2400657" cy="52514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59D8237D-CB38-437C-BAE3-1729057F0B68}"/>
                </a:ext>
              </a:extLst>
            </p:cNvPr>
            <p:cNvSpPr txBox="1"/>
            <p:nvPr/>
          </p:nvSpPr>
          <p:spPr>
            <a:xfrm>
              <a:off x="2242800" y="402810"/>
              <a:ext cx="2283927" cy="473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Language Development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DB1BEB3-F75F-416E-8C94-AFAEF8B7E299}"/>
              </a:ext>
            </a:extLst>
          </p:cNvPr>
          <p:cNvSpPr txBox="1"/>
          <p:nvPr/>
        </p:nvSpPr>
        <p:spPr>
          <a:xfrm>
            <a:off x="4686317" y="3005172"/>
            <a:ext cx="1503680" cy="37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Preschool 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F36F09-56AF-4C1D-91A8-0E5D30B26A15}"/>
              </a:ext>
            </a:extLst>
          </p:cNvPr>
          <p:cNvSpPr txBox="1"/>
          <p:nvPr/>
        </p:nvSpPr>
        <p:spPr>
          <a:xfrm>
            <a:off x="9568293" y="2787718"/>
            <a:ext cx="23493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 Weekly Classes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Peacemakers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3C583EE-27C6-4165-AC94-9361349B43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628384" y="365125"/>
            <a:ext cx="1112282" cy="1080999"/>
          </a:xfrm>
          <a:prstGeom prst="rect">
            <a:avLst/>
          </a:prstGeom>
        </p:spPr>
      </p:pic>
      <p:pic>
        <p:nvPicPr>
          <p:cNvPr id="15" name="Picture 14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5ACD7911-19F2-4C4F-8DEF-1A2C066FF9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74320" y="5315275"/>
            <a:ext cx="1364969" cy="13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3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76B9-A60C-4DE6-B920-3EBC5EC0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6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Kindergarten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7E42C-39D7-45BC-A5A1-C0F6D84BB48F}"/>
              </a:ext>
            </a:extLst>
          </p:cNvPr>
          <p:cNvSpPr txBox="1"/>
          <p:nvPr/>
        </p:nvSpPr>
        <p:spPr>
          <a:xfrm>
            <a:off x="751840" y="1327974"/>
            <a:ext cx="4086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Teacher</a:t>
            </a:r>
          </a:p>
          <a:p>
            <a:r>
              <a:rPr lang="en-US" dirty="0"/>
              <a:t>Mrs. Gina </a:t>
            </a:r>
            <a:r>
              <a:rPr lang="en-US" dirty="0" err="1"/>
              <a:t>Lenigan</a:t>
            </a:r>
            <a:r>
              <a:rPr lang="en-US" dirty="0"/>
              <a:t>, 5 years at SCSL School</a:t>
            </a:r>
          </a:p>
          <a:p>
            <a:r>
              <a:rPr lang="en-US" dirty="0"/>
              <a:t>Mrs. House, aid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C6517-4750-438F-96C3-EE40446E3B5E}"/>
              </a:ext>
            </a:extLst>
          </p:cNvPr>
          <p:cNvSpPr txBox="1"/>
          <p:nvPr/>
        </p:nvSpPr>
        <p:spPr>
          <a:xfrm>
            <a:off x="6344285" y="1278583"/>
            <a:ext cx="544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Overview</a:t>
            </a:r>
          </a:p>
          <a:p>
            <a:r>
              <a:rPr lang="en-US" sz="1600" dirty="0"/>
              <a:t>Warm, fun, and challenging! Our students progress through learning centers and work within small groups or receive one-on-one instruction. </a:t>
            </a:r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9200A-DE63-4C13-BF6C-37435C0646EF}"/>
              </a:ext>
            </a:extLst>
          </p:cNvPr>
          <p:cNvSpPr txBox="1"/>
          <p:nvPr/>
        </p:nvSpPr>
        <p:spPr>
          <a:xfrm>
            <a:off x="3648075" y="6259195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Specials: yoga, computer, music, gym, library, Peacemakers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727FC-48CB-4914-8F1A-41908B6B2046}"/>
              </a:ext>
            </a:extLst>
          </p:cNvPr>
          <p:cNvSpPr txBox="1"/>
          <p:nvPr/>
        </p:nvSpPr>
        <p:spPr>
          <a:xfrm>
            <a:off x="5477905" y="2832973"/>
            <a:ext cx="2468245" cy="286232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Math</a:t>
            </a:r>
          </a:p>
          <a:p>
            <a:endParaRPr lang="en-US" dirty="0"/>
          </a:p>
          <a:p>
            <a:r>
              <a:rPr lang="en-US" dirty="0"/>
              <a:t>Focus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Numbers &amp; 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Sorting &amp; Classifying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Shapes &amp;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Adding &amp; Subtracting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ABAC9-3232-482A-8C04-14BF340AB3AF}"/>
              </a:ext>
            </a:extLst>
          </p:cNvPr>
          <p:cNvSpPr txBox="1"/>
          <p:nvPr/>
        </p:nvSpPr>
        <p:spPr>
          <a:xfrm>
            <a:off x="342900" y="2832973"/>
            <a:ext cx="4429125" cy="2585323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Language Arts</a:t>
            </a:r>
          </a:p>
          <a:p>
            <a:pPr algn="ctr"/>
            <a:endParaRPr lang="en-US" b="1" dirty="0"/>
          </a:p>
          <a:p>
            <a:r>
              <a:rPr lang="en-US" dirty="0"/>
              <a:t> Focus 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Capitalization, punctuation, and spelling when writing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Recognize and name end punctuation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a letter or letters for most consonant and short-vowel sounds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Spell simple words phonetically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F5E14-D238-461C-BE51-AD02BB04B0E0}"/>
              </a:ext>
            </a:extLst>
          </p:cNvPr>
          <p:cNvSpPr txBox="1"/>
          <p:nvPr/>
        </p:nvSpPr>
        <p:spPr>
          <a:xfrm>
            <a:off x="8663305" y="2827496"/>
            <a:ext cx="3252470" cy="230832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Science / Social Sciences</a:t>
            </a:r>
          </a:p>
          <a:p>
            <a:endParaRPr lang="en-US" b="1" dirty="0"/>
          </a:p>
          <a:p>
            <a:r>
              <a:rPr lang="en-US" dirty="0"/>
              <a:t>Focus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</a:rPr>
              <a:t>B</a:t>
            </a:r>
            <a:r>
              <a:rPr lang="en-US" i="0" dirty="0">
                <a:solidFill>
                  <a:srgbClr val="202124"/>
                </a:solidFill>
                <a:effectLst/>
              </a:rPr>
              <a:t>asics of physical science</a:t>
            </a:r>
            <a:r>
              <a:rPr lang="en-US" dirty="0">
                <a:solidFill>
                  <a:srgbClr val="202124"/>
                </a:solidFill>
              </a:rPr>
              <a:t> and</a:t>
            </a:r>
            <a:r>
              <a:rPr lang="en-US" i="0" dirty="0">
                <a:solidFill>
                  <a:srgbClr val="202124"/>
                </a:solidFill>
                <a:effectLst/>
              </a:rPr>
              <a:t> earth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</a:rPr>
              <a:t>Learn scientific skills such as observing &amp; how to communicate effectively </a:t>
            </a:r>
            <a:endParaRPr lang="en-US" dirty="0"/>
          </a:p>
        </p:txBody>
      </p:sp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B8CE9DEF-B8A3-4033-A523-A6782661F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584">
            <a:off x="6350965" y="4889350"/>
            <a:ext cx="742006" cy="7420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D9D7E4-E86D-4ADB-BEC1-14D73E8463E2}"/>
              </a:ext>
            </a:extLst>
          </p:cNvPr>
          <p:cNvCxnSpPr/>
          <p:nvPr/>
        </p:nvCxnSpPr>
        <p:spPr>
          <a:xfrm>
            <a:off x="466725" y="2543175"/>
            <a:ext cx="11534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EA3CAC5B-5A1C-4800-AC98-1ABE73362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73" y="2873186"/>
            <a:ext cx="848360" cy="84836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E8C71DFC-7851-4368-B0F8-A39336E37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62" y="3129071"/>
            <a:ext cx="592475" cy="5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52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76B9-A60C-4DE6-B920-3EBC5EC0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72" y="140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Grade</a:t>
            </a:r>
            <a:br>
              <a:rPr lang="en-US" dirty="0"/>
            </a:br>
            <a:r>
              <a:rPr lang="en-US" sz="1800" i="1" dirty="0"/>
              <a:t>Kindness, Community, Respect</a:t>
            </a:r>
            <a:br>
              <a:rPr lang="en-US" sz="1800" i="1" dirty="0"/>
            </a:br>
            <a:r>
              <a:rPr lang="en-US" sz="1800" i="1" dirty="0"/>
              <a:t>“Big Kids” setting the example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C6517-4750-438F-96C3-EE40446E3B5E}"/>
              </a:ext>
            </a:extLst>
          </p:cNvPr>
          <p:cNvSpPr txBox="1"/>
          <p:nvPr/>
        </p:nvSpPr>
        <p:spPr>
          <a:xfrm>
            <a:off x="305117" y="1401485"/>
            <a:ext cx="11753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Teacher</a:t>
            </a:r>
          </a:p>
          <a:p>
            <a:r>
              <a:rPr lang="en-US" dirty="0"/>
              <a:t>Mr. Mike </a:t>
            </a:r>
            <a:r>
              <a:rPr lang="en-US" dirty="0" err="1"/>
              <a:t>Riemma</a:t>
            </a:r>
            <a:r>
              <a:rPr lang="en-US" dirty="0"/>
              <a:t>, 7 years at SCSL School</a:t>
            </a:r>
          </a:p>
          <a:p>
            <a:endParaRPr lang="en-US" dirty="0"/>
          </a:p>
          <a:p>
            <a:r>
              <a:rPr lang="en-US" dirty="0"/>
              <a:t>There’s much to learn in 1</a:t>
            </a:r>
            <a:r>
              <a:rPr lang="en-US" baseline="30000" dirty="0"/>
              <a:t>st</a:t>
            </a:r>
            <a:r>
              <a:rPr lang="en-US" dirty="0"/>
              <a:t> grade! Why not make it fun?  Mr. </a:t>
            </a:r>
            <a:r>
              <a:rPr lang="en-US" dirty="0" err="1"/>
              <a:t>Riemma</a:t>
            </a:r>
            <a:r>
              <a:rPr lang="en-US" dirty="0"/>
              <a:t> is a believer in the power music and sets many of his lessons to a tune. Embracing the belief of educating the whole child, Mr. </a:t>
            </a:r>
            <a:r>
              <a:rPr lang="en-US" dirty="0" err="1"/>
              <a:t>Riemma</a:t>
            </a:r>
            <a:r>
              <a:rPr lang="en-US" dirty="0"/>
              <a:t> builds a beautiful community of learners who share kindness and respect. And… Read! Read! Read! </a:t>
            </a:r>
          </a:p>
          <a:p>
            <a:pPr algn="ctr"/>
            <a:r>
              <a:rPr lang="en-US" dirty="0"/>
              <a:t>Readers Are Leaders!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9200A-DE63-4C13-BF6C-37435C0646EF}"/>
              </a:ext>
            </a:extLst>
          </p:cNvPr>
          <p:cNvSpPr txBox="1"/>
          <p:nvPr/>
        </p:nvSpPr>
        <p:spPr>
          <a:xfrm>
            <a:off x="3714274" y="5920620"/>
            <a:ext cx="4934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Specials:</a:t>
            </a:r>
          </a:p>
          <a:p>
            <a:pPr algn="ctr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yoga, computer, music, gym, library, Peacemakers </a:t>
            </a:r>
            <a:endParaRPr lang="en-US" b="1" dirty="0"/>
          </a:p>
          <a:p>
            <a:pPr algn="ctr"/>
            <a:endParaRPr lang="en-US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CEEE35-64F0-4B3C-B8A9-38DB41243708}"/>
              </a:ext>
            </a:extLst>
          </p:cNvPr>
          <p:cNvCxnSpPr>
            <a:cxnSpLocks/>
          </p:cNvCxnSpPr>
          <p:nvPr/>
        </p:nvCxnSpPr>
        <p:spPr>
          <a:xfrm>
            <a:off x="476250" y="3457575"/>
            <a:ext cx="11410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982AEFD-F557-4D1C-9D7B-D913E51FF8FF}"/>
              </a:ext>
            </a:extLst>
          </p:cNvPr>
          <p:cNvSpPr txBox="1"/>
          <p:nvPr/>
        </p:nvSpPr>
        <p:spPr>
          <a:xfrm>
            <a:off x="6104572" y="3571101"/>
            <a:ext cx="3347085" cy="181588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Science</a:t>
            </a:r>
          </a:p>
          <a:p>
            <a:r>
              <a:rPr lang="en-US" sz="1600" dirty="0"/>
              <a:t>Focus is on: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C4C4C"/>
                </a:solidFill>
                <a:effectLst/>
              </a:rPr>
              <a:t>Life science (plants, animals, habitats)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C4C4C"/>
                </a:solidFill>
                <a:effectLst/>
              </a:rPr>
              <a:t>Earth and space science (solar system and beyond)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C4C4C"/>
                </a:solidFill>
              </a:rPr>
              <a:t>W</a:t>
            </a:r>
            <a:r>
              <a:rPr lang="en-US" sz="1600" b="0" i="0" dirty="0">
                <a:solidFill>
                  <a:srgbClr val="4C4C4C"/>
                </a:solidFill>
                <a:effectLst/>
              </a:rPr>
              <a:t>ater cycle and weather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530616-335C-408E-9CC3-AAD37A10B14D}"/>
              </a:ext>
            </a:extLst>
          </p:cNvPr>
          <p:cNvSpPr txBox="1"/>
          <p:nvPr/>
        </p:nvSpPr>
        <p:spPr>
          <a:xfrm>
            <a:off x="3488054" y="3571101"/>
            <a:ext cx="2505075" cy="181588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Math</a:t>
            </a:r>
          </a:p>
          <a:p>
            <a:r>
              <a:rPr lang="en-US" sz="1600" dirty="0"/>
              <a:t>Focus is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Numbers &amp; 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Classifying &amp; Estimating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Shapes, graphs,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Adding &amp; Subtracting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83C736-2C0C-49F2-900E-77EA1BFCDA05}"/>
              </a:ext>
            </a:extLst>
          </p:cNvPr>
          <p:cNvSpPr txBox="1"/>
          <p:nvPr/>
        </p:nvSpPr>
        <p:spPr>
          <a:xfrm>
            <a:off x="239077" y="3541391"/>
            <a:ext cx="3137534" cy="230832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Phonics / Language Arts</a:t>
            </a:r>
          </a:p>
          <a:p>
            <a:r>
              <a:rPr lang="en-US" sz="1600" dirty="0"/>
              <a:t>Using the Sadlier series, the focus is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F1111"/>
                </a:solidFill>
                <a:effectLst/>
              </a:rPr>
              <a:t>Teach clusters of skills in a preset sequence—first in isolation, then in context of words, decodable and connected text, and student writing.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910CE3-7641-45F8-888E-C54CB02D043A}"/>
              </a:ext>
            </a:extLst>
          </p:cNvPr>
          <p:cNvSpPr txBox="1"/>
          <p:nvPr/>
        </p:nvSpPr>
        <p:spPr>
          <a:xfrm>
            <a:off x="9563100" y="3571101"/>
            <a:ext cx="2505075" cy="1323439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Social Studies</a:t>
            </a:r>
          </a:p>
          <a:p>
            <a:r>
              <a:rPr lang="en-US" sz="1600" dirty="0"/>
              <a:t>Focus is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Responsible citizenship</a:t>
            </a:r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965364-04FD-47E7-A0A5-D6492718B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63100" y="5258900"/>
            <a:ext cx="2328632" cy="1323439"/>
          </a:xfrm>
          <a:prstGeom prst="rect">
            <a:avLst/>
          </a:prstGeom>
        </p:spPr>
      </p:pic>
      <p:pic>
        <p:nvPicPr>
          <p:cNvPr id="27" name="Picture 26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51DEC564-7554-449A-9FC4-BE1792DEA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85395" y="635070"/>
            <a:ext cx="1355410" cy="135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4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76B9-A60C-4DE6-B920-3EBC5EC0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30870" y="2530871"/>
            <a:ext cx="6858003" cy="1796259"/>
          </a:xfrm>
          <a:solidFill>
            <a:schemeClr val="accent5">
              <a:lumMod val="50000"/>
            </a:schemeClr>
          </a:solidFill>
        </p:spPr>
        <p:txBody>
          <a:bodyPr vert="vert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Grade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7E444-2E2D-4205-AD53-72B869916884}"/>
              </a:ext>
            </a:extLst>
          </p:cNvPr>
          <p:cNvSpPr txBox="1"/>
          <p:nvPr/>
        </p:nvSpPr>
        <p:spPr>
          <a:xfrm>
            <a:off x="5103504" y="346843"/>
            <a:ext cx="2761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RESPONSIBILITY</a:t>
            </a:r>
            <a:r>
              <a:rPr lang="en-US" b="1" dirty="0">
                <a:solidFill>
                  <a:srgbClr val="002060"/>
                </a:solidFill>
              </a:rPr>
              <a:t>   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Taking ownership for self and caring for others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5DD8D-C447-4AFA-99C0-08E7070CEF89}"/>
              </a:ext>
            </a:extLst>
          </p:cNvPr>
          <p:cNvSpPr txBox="1"/>
          <p:nvPr/>
        </p:nvSpPr>
        <p:spPr>
          <a:xfrm>
            <a:off x="2049605" y="349251"/>
            <a:ext cx="2399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INDEPENDENCE                                                 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Develop the ability to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work well on your own</a:t>
            </a:r>
          </a:p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C4CD0-8EA5-4ABF-9C75-34E3867D1D8B}"/>
              </a:ext>
            </a:extLst>
          </p:cNvPr>
          <p:cNvSpPr txBox="1"/>
          <p:nvPr/>
        </p:nvSpPr>
        <p:spPr>
          <a:xfrm>
            <a:off x="1910956" y="1426469"/>
            <a:ext cx="400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Teacher</a:t>
            </a:r>
          </a:p>
          <a:p>
            <a:r>
              <a:rPr lang="en-US" dirty="0"/>
              <a:t>Mrs. </a:t>
            </a:r>
            <a:r>
              <a:rPr lang="en-US" dirty="0" err="1"/>
              <a:t>Okoeguale</a:t>
            </a:r>
            <a:r>
              <a:rPr lang="en-US" dirty="0"/>
              <a:t>, 28 years at SCSL 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154BA-8D7D-48C2-9C53-21CAC7B4518A}"/>
              </a:ext>
            </a:extLst>
          </p:cNvPr>
          <p:cNvSpPr txBox="1"/>
          <p:nvPr/>
        </p:nvSpPr>
        <p:spPr>
          <a:xfrm flipH="1">
            <a:off x="4662983" y="411580"/>
            <a:ext cx="88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74A409-C793-4877-9F3F-D3A32C41D531}"/>
              </a:ext>
            </a:extLst>
          </p:cNvPr>
          <p:cNvSpPr txBox="1"/>
          <p:nvPr/>
        </p:nvSpPr>
        <p:spPr>
          <a:xfrm>
            <a:off x="8055733" y="49337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998C2-EEC0-452D-8F75-52BF9E0BCB92}"/>
              </a:ext>
            </a:extLst>
          </p:cNvPr>
          <p:cNvSpPr txBox="1"/>
          <p:nvPr/>
        </p:nvSpPr>
        <p:spPr>
          <a:xfrm>
            <a:off x="8619776" y="346843"/>
            <a:ext cx="29546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LEADERSHIP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Working to build leaders in 2</a:t>
            </a:r>
            <a:r>
              <a:rPr lang="en-US" baseline="30000" dirty="0">
                <a:solidFill>
                  <a:srgbClr val="002060"/>
                </a:solidFill>
              </a:rPr>
              <a:t>nd</a:t>
            </a:r>
            <a:r>
              <a:rPr lang="en-US" dirty="0">
                <a:solidFill>
                  <a:srgbClr val="002060"/>
                </a:solidFill>
              </a:rPr>
              <a:t> grade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E2D8B-C359-471E-996C-B4B69F8E6339}"/>
              </a:ext>
            </a:extLst>
          </p:cNvPr>
          <p:cNvSpPr txBox="1"/>
          <p:nvPr/>
        </p:nvSpPr>
        <p:spPr>
          <a:xfrm>
            <a:off x="1844673" y="2227043"/>
            <a:ext cx="2392473" cy="424436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             Language Arts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Building fluency and accuracy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Reading for comprehension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Basic mechanics of parts of speech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Improving vocabulary and spelling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Mechanics of reading and storytelling through silent individual and shared group reading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01C234-054A-4A4F-B092-FE870953096E}"/>
              </a:ext>
            </a:extLst>
          </p:cNvPr>
          <p:cNvSpPr txBox="1"/>
          <p:nvPr/>
        </p:nvSpPr>
        <p:spPr>
          <a:xfrm>
            <a:off x="4357377" y="2219295"/>
            <a:ext cx="2235281" cy="3207738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Math  </a:t>
            </a:r>
          </a:p>
          <a:p>
            <a:pPr algn="ctr"/>
            <a:endParaRPr lang="en-US" sz="1600" b="1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Adding and subtracting 2-didgit numbers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Basic problem solving - one to two steps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Intro to basic geometry and basic measurement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Telling time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BAF00B-CBA0-4124-AD54-F82751F61977}"/>
              </a:ext>
            </a:extLst>
          </p:cNvPr>
          <p:cNvSpPr txBox="1"/>
          <p:nvPr/>
        </p:nvSpPr>
        <p:spPr>
          <a:xfrm>
            <a:off x="6712889" y="2218777"/>
            <a:ext cx="1545638" cy="198746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Science </a:t>
            </a:r>
          </a:p>
          <a:p>
            <a:pPr algn="ctr"/>
            <a:endParaRPr lang="en-US" sz="1600" b="1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Ecosystems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Food chains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Space and Matter</a:t>
            </a:r>
          </a:p>
          <a:p>
            <a:pPr algn="ctr"/>
            <a:r>
              <a:rPr lang="en-US" sz="1600" b="1" dirty="0"/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A8BE3D-5157-482A-A82F-380A7C4DF1C3}"/>
              </a:ext>
            </a:extLst>
          </p:cNvPr>
          <p:cNvSpPr txBox="1"/>
          <p:nvPr/>
        </p:nvSpPr>
        <p:spPr>
          <a:xfrm>
            <a:off x="10320502" y="2227828"/>
            <a:ext cx="1821513" cy="2417328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Religion</a:t>
            </a:r>
          </a:p>
          <a:p>
            <a:pPr algn="ctr"/>
            <a:endParaRPr lang="en-US" sz="1600" b="1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Learn 36 scriptures from the bible – one per week for 36 weeks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Weekly assessments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340A32-D4A1-4174-9FAB-1BEBF35EC80B}"/>
              </a:ext>
            </a:extLst>
          </p:cNvPr>
          <p:cNvCxnSpPr/>
          <p:nvPr/>
        </p:nvCxnSpPr>
        <p:spPr>
          <a:xfrm>
            <a:off x="1482445" y="2072800"/>
            <a:ext cx="10091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C058439-CA4C-4C0B-BDA6-48E0923132E7}"/>
              </a:ext>
            </a:extLst>
          </p:cNvPr>
          <p:cNvSpPr txBox="1"/>
          <p:nvPr/>
        </p:nvSpPr>
        <p:spPr>
          <a:xfrm>
            <a:off x="8378758" y="2218777"/>
            <a:ext cx="1821513" cy="2885983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Social Studies </a:t>
            </a:r>
          </a:p>
          <a:p>
            <a:pPr algn="ctr"/>
            <a:endParaRPr lang="en-US" sz="1600" b="1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African American History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Community and neighborhood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/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001B33-6A58-4863-9848-62A2269BBF6E}"/>
              </a:ext>
            </a:extLst>
          </p:cNvPr>
          <p:cNvSpPr txBox="1"/>
          <p:nvPr/>
        </p:nvSpPr>
        <p:spPr>
          <a:xfrm>
            <a:off x="4357377" y="6154032"/>
            <a:ext cx="6528390" cy="58477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Specials</a:t>
            </a:r>
          </a:p>
          <a:p>
            <a:pPr algn="ctr"/>
            <a:r>
              <a:rPr lang="en-US" sz="1600" dirty="0"/>
              <a:t>Yoga, computer, gym 2x week, music, library and Peacemakers.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76D5C2-E20C-407C-BDCF-97A1A5F87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27" y="2252234"/>
            <a:ext cx="690796" cy="690796"/>
          </a:xfrm>
          <a:prstGeom prst="rect">
            <a:avLst/>
          </a:prstGeom>
        </p:spPr>
      </p:pic>
      <p:pic>
        <p:nvPicPr>
          <p:cNvPr id="13" name="Picture 12" descr="A picture containing vector graphics, flag&#10;&#10;Description automatically generated">
            <a:extLst>
              <a:ext uri="{FF2B5EF4-FFF2-40B4-BE49-F238E27FC236}">
                <a16:creationId xmlns:a16="http://schemas.microsoft.com/office/drawing/2014/main" id="{F99F4F75-3258-4144-9322-0C45719B5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629" y="4042848"/>
            <a:ext cx="1603708" cy="1603708"/>
          </a:xfrm>
          <a:prstGeom prst="rect">
            <a:avLst/>
          </a:prstGeom>
        </p:spPr>
      </p:pic>
      <p:pic>
        <p:nvPicPr>
          <p:cNvPr id="21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D6C7BC8-0220-42C8-AFEA-40D39CEE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42" y="2124668"/>
            <a:ext cx="1304332" cy="13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1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76B9-A60C-4DE6-B920-3EBC5EC0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30870" y="2530871"/>
            <a:ext cx="6858003" cy="1796259"/>
          </a:xfrm>
          <a:solidFill>
            <a:schemeClr val="accent5">
              <a:lumMod val="50000"/>
            </a:schemeClr>
          </a:solidFill>
        </p:spPr>
        <p:txBody>
          <a:bodyPr vert="vert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3rd Grade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FB1B7-A040-440B-BB53-6656D7966DFC}"/>
              </a:ext>
            </a:extLst>
          </p:cNvPr>
          <p:cNvSpPr txBox="1"/>
          <p:nvPr/>
        </p:nvSpPr>
        <p:spPr>
          <a:xfrm>
            <a:off x="2011680" y="295910"/>
            <a:ext cx="9951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Discipline, Accountability, Responsibility, Time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31E0D-ABD5-4959-A3AC-FA9360F04A9B}"/>
              </a:ext>
            </a:extLst>
          </p:cNvPr>
          <p:cNvSpPr txBox="1"/>
          <p:nvPr/>
        </p:nvSpPr>
        <p:spPr>
          <a:xfrm>
            <a:off x="2214880" y="1676400"/>
            <a:ext cx="453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Mrs. Sharon Bryant, 30 years at SCSL School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7ABEF-9E6E-4732-895B-5AA58F60AE4A}"/>
              </a:ext>
            </a:extLst>
          </p:cNvPr>
          <p:cNvSpPr txBox="1"/>
          <p:nvPr/>
        </p:nvSpPr>
        <p:spPr>
          <a:xfrm>
            <a:off x="2214880" y="2231589"/>
            <a:ext cx="2378869" cy="427809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solidFill>
                  <a:srgbClr val="222222"/>
                </a:solidFill>
                <a:effectLst/>
              </a:rPr>
              <a:t>English / Language Arts</a:t>
            </a:r>
          </a:p>
          <a:p>
            <a:pPr algn="l"/>
            <a:endParaRPr lang="en-US" sz="1600" b="1" i="0" dirty="0">
              <a:solidFill>
                <a:srgbClr val="222222"/>
              </a:solidFill>
              <a:effectLst/>
            </a:endParaRP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</a:rPr>
              <a:t>*</a:t>
            </a:r>
            <a:r>
              <a:rPr lang="en-US" sz="1600" b="0" i="0" dirty="0"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transition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 from learning to read to reading to learn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</a:rPr>
              <a:t>*analyze literature through story elements 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</a:rPr>
              <a:t>*analyze informational text using text features 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</a:rPr>
              <a:t>*demonstrate comprehension by using text evidence 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</a:rPr>
              <a:t>* basic understanding of nouns, verbs, adjectives, adverbs, and pronouns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</a:rPr>
              <a:t>*paragraph writing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</a:rPr>
              <a:t>*informational and research writing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B186B-7088-4053-A389-0667EFC7646B}"/>
              </a:ext>
            </a:extLst>
          </p:cNvPr>
          <p:cNvSpPr txBox="1"/>
          <p:nvPr/>
        </p:nvSpPr>
        <p:spPr>
          <a:xfrm>
            <a:off x="4831714" y="2231589"/>
            <a:ext cx="1914526" cy="4031873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Math</a:t>
            </a:r>
          </a:p>
          <a:p>
            <a:pPr algn="ctr"/>
            <a:endParaRPr lang="en-US" sz="1600" b="1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*writing 4 digit numbers in various forms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*rounding to nearest 10 or 100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*multi-digit addition/subtraction w/regrouping 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*multiplication/division fact fluency 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*basic understanding of fractions and geometry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EC6EF-06CC-4955-9293-E512AADC3AFA}"/>
              </a:ext>
            </a:extLst>
          </p:cNvPr>
          <p:cNvSpPr txBox="1"/>
          <p:nvPr/>
        </p:nvSpPr>
        <p:spPr>
          <a:xfrm>
            <a:off x="6984205" y="2231589"/>
            <a:ext cx="1750218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i="0" dirty="0"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Science</a:t>
            </a:r>
          </a:p>
          <a:p>
            <a:pPr algn="ctr"/>
            <a:endParaRPr lang="fr-FR" sz="1600" b="1" i="0" dirty="0">
              <a:solidFill>
                <a:srgbClr val="222222"/>
              </a:solidFill>
              <a:effectLst/>
              <a:cs typeface="Calibri" panose="020F0502020204030204" pitchFamily="34" charset="0"/>
            </a:endParaRPr>
          </a:p>
          <a:p>
            <a:pPr algn="l"/>
            <a:r>
              <a:rPr lang="fr-FR" sz="1600" b="0" i="0" dirty="0"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*animal Classification </a:t>
            </a:r>
          </a:p>
          <a:p>
            <a:pPr algn="l"/>
            <a:r>
              <a:rPr lang="fr-FR" sz="1600" b="0" i="0" dirty="0"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*habitats </a:t>
            </a:r>
          </a:p>
          <a:p>
            <a:pPr algn="l"/>
            <a:r>
              <a:rPr lang="fr-FR" sz="1600" b="0" i="0" dirty="0"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*animal adaptations</a:t>
            </a:r>
          </a:p>
          <a:p>
            <a:pPr algn="l"/>
            <a:r>
              <a:rPr lang="fr-FR" sz="1600" b="0" i="0" dirty="0"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*</a:t>
            </a:r>
            <a:r>
              <a:rPr lang="en-US" sz="1600" b="0" i="0" dirty="0">
                <a:solidFill>
                  <a:srgbClr val="202124"/>
                </a:solidFill>
                <a:effectLst/>
              </a:rPr>
              <a:t>inherited traits</a:t>
            </a:r>
          </a:p>
          <a:p>
            <a:pPr algn="l"/>
            <a:r>
              <a:rPr lang="fr-FR" sz="1600" b="0" i="0" dirty="0"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*</a:t>
            </a:r>
            <a:r>
              <a:rPr lang="fr-FR" sz="1600" b="0" i="0" dirty="0" err="1"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fossils</a:t>
            </a:r>
            <a:r>
              <a:rPr lang="fr-FR" sz="1600" b="0" i="0" dirty="0"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77752F-A918-4A8B-86BE-27CF041C927E}"/>
              </a:ext>
            </a:extLst>
          </p:cNvPr>
          <p:cNvSpPr txBox="1"/>
          <p:nvPr/>
        </p:nvSpPr>
        <p:spPr>
          <a:xfrm>
            <a:off x="8972388" y="2231589"/>
            <a:ext cx="1657512" cy="255454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222222"/>
                </a:solidFill>
                <a:effectLst/>
              </a:rPr>
              <a:t>Social Studies</a:t>
            </a:r>
          </a:p>
          <a:p>
            <a:pPr algn="ctr"/>
            <a:endParaRPr lang="en-US" sz="1600" b="1" i="0" dirty="0">
              <a:solidFill>
                <a:srgbClr val="222222"/>
              </a:solidFill>
              <a:effectLst/>
            </a:endParaRP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</a:rPr>
              <a:t>*</a:t>
            </a:r>
            <a:r>
              <a:rPr lang="en-US" sz="1600" b="0" i="0" dirty="0" err="1">
                <a:solidFill>
                  <a:srgbClr val="222222"/>
                </a:solidFill>
                <a:effectLst/>
              </a:rPr>
              <a:t>ommunities</a:t>
            </a:r>
            <a:endParaRPr lang="en-US" sz="1600" b="0" i="0" dirty="0">
              <a:solidFill>
                <a:srgbClr val="222222"/>
              </a:solidFill>
              <a:effectLst/>
            </a:endParaRP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</a:rPr>
              <a:t>*Native Americans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</a:rPr>
              <a:t>*Colonial </a:t>
            </a:r>
            <a:r>
              <a:rPr lang="en-US" sz="1600" b="0" i="0" dirty="0"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America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</a:rPr>
              <a:t>*Early American History 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</a:rPr>
              <a:t>*map skills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3F722E-08AA-49BE-9CBC-703C8BA2273A}"/>
              </a:ext>
            </a:extLst>
          </p:cNvPr>
          <p:cNvCxnSpPr/>
          <p:nvPr/>
        </p:nvCxnSpPr>
        <p:spPr>
          <a:xfrm>
            <a:off x="1976915" y="2045732"/>
            <a:ext cx="99859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artoon bee with magnifying glass">
            <a:extLst>
              <a:ext uri="{FF2B5EF4-FFF2-40B4-BE49-F238E27FC236}">
                <a16:creationId xmlns:a16="http://schemas.microsoft.com/office/drawing/2014/main" id="{1360B84E-A1E0-84C4-D647-CD07D04E5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16" y="3972395"/>
            <a:ext cx="999807" cy="1135036"/>
          </a:xfrm>
          <a:prstGeom prst="rect">
            <a:avLst/>
          </a:prstGeom>
        </p:spPr>
      </p:pic>
      <p:pic>
        <p:nvPicPr>
          <p:cNvPr id="17" name="Picture 16" descr="Reading cartoon bee">
            <a:extLst>
              <a:ext uri="{FF2B5EF4-FFF2-40B4-BE49-F238E27FC236}">
                <a16:creationId xmlns:a16="http://schemas.microsoft.com/office/drawing/2014/main" id="{5F439117-5231-2769-5B83-DEC76D958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3072">
            <a:off x="4224610" y="1854308"/>
            <a:ext cx="802688" cy="1067471"/>
          </a:xfrm>
          <a:prstGeom prst="rect">
            <a:avLst/>
          </a:prstGeom>
        </p:spPr>
      </p:pic>
      <p:pic>
        <p:nvPicPr>
          <p:cNvPr id="19" name="Picture 18" descr="Cartoon bee with pencil">
            <a:extLst>
              <a:ext uri="{FF2B5EF4-FFF2-40B4-BE49-F238E27FC236}">
                <a16:creationId xmlns:a16="http://schemas.microsoft.com/office/drawing/2014/main" id="{B55F5923-BCC5-46BA-1BD5-93578EBDF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69" y="4648202"/>
            <a:ext cx="1657512" cy="177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1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1543</Words>
  <Application>Microsoft Office PowerPoint</Application>
  <PresentationFormat>Widescreen</PresentationFormat>
  <Paragraphs>268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Scholarships &amp; Support</vt:lpstr>
      <vt:lpstr>PowerPoint Presentation</vt:lpstr>
      <vt:lpstr> Preschool A full day program welcoming our earliest learners and  building the foundation for a lifetime love of learning! </vt:lpstr>
      <vt:lpstr>Kindergarten</vt:lpstr>
      <vt:lpstr>1st Grade Kindness, Community, Respect “Big Kids” setting the example</vt:lpstr>
      <vt:lpstr>2nd Grade</vt:lpstr>
      <vt:lpstr>3rd Grade</vt:lpstr>
      <vt:lpstr>4th Grade</vt:lpstr>
      <vt:lpstr>5th Grade</vt:lpstr>
      <vt:lpstr>Junior High 6, 7, 8 Grade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Courier</dc:creator>
  <cp:lastModifiedBy>Jennifer Courier</cp:lastModifiedBy>
  <cp:revision>7</cp:revision>
  <dcterms:created xsi:type="dcterms:W3CDTF">2022-02-08T21:28:14Z</dcterms:created>
  <dcterms:modified xsi:type="dcterms:W3CDTF">2022-11-03T20:50:25Z</dcterms:modified>
</cp:coreProperties>
</file>